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82" r:id="rId11"/>
    <p:sldId id="283" r:id="rId12"/>
    <p:sldId id="284" r:id="rId13"/>
    <p:sldId id="265" r:id="rId14"/>
    <p:sldId id="279" r:id="rId15"/>
    <p:sldId id="280" r:id="rId16"/>
    <p:sldId id="281" r:id="rId17"/>
    <p:sldId id="266" r:id="rId18"/>
    <p:sldId id="267" r:id="rId19"/>
    <p:sldId id="268" r:id="rId20"/>
    <p:sldId id="269" r:id="rId21"/>
    <p:sldId id="270" r:id="rId22"/>
    <p:sldId id="271" r:id="rId23"/>
    <p:sldId id="288" r:id="rId24"/>
    <p:sldId id="287"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285" r:id="rId41"/>
    <p:sldId id="289" r:id="rId42"/>
    <p:sldId id="290" r:id="rId43"/>
    <p:sldId id="291" r:id="rId44"/>
    <p:sldId id="307" r:id="rId45"/>
    <p:sldId id="308" r:id="rId46"/>
    <p:sldId id="309" r:id="rId47"/>
    <p:sldId id="310" r:id="rId48"/>
    <p:sldId id="311" r:id="rId49"/>
    <p:sldId id="312" r:id="rId50"/>
    <p:sldId id="277" r:id="rId51"/>
    <p:sldId id="27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1" d="100"/>
          <a:sy n="111" d="100"/>
        </p:scale>
        <p:origin x="36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A238D-74C0-49A8-A612-B1BEEA1F3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1432B72-13EA-4777-8D89-4357B39598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4A554B5-3B59-421B-BBAB-1D0956ECA57E}"/>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5" name="Footer Placeholder 4">
            <a:extLst>
              <a:ext uri="{FF2B5EF4-FFF2-40B4-BE49-F238E27FC236}">
                <a16:creationId xmlns:a16="http://schemas.microsoft.com/office/drawing/2014/main" id="{0267D841-6CBC-4D43-BA1C-9EE0BB9752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3132ED-FE61-436F-B937-95C49D9C73C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043381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BB0-3B84-414C-B7B3-27D42587F0C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847D46-433C-4B91-8DA2-E507378903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DCFE34-6778-46E1-B3AD-9AB134D1E398}"/>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5" name="Footer Placeholder 4">
            <a:extLst>
              <a:ext uri="{FF2B5EF4-FFF2-40B4-BE49-F238E27FC236}">
                <a16:creationId xmlns:a16="http://schemas.microsoft.com/office/drawing/2014/main" id="{75948CD4-D4C8-465E-A836-3A433BD00B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7DF821-9D44-415A-95EC-3D7ECF6C414C}"/>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090984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EF3665-6FC9-4689-B66A-D69C327249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895AD26-4946-432C-9F10-489727706B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F5FC4A-8AAC-4670-BA5B-096D6CE26135}"/>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5" name="Footer Placeholder 4">
            <a:extLst>
              <a:ext uri="{FF2B5EF4-FFF2-40B4-BE49-F238E27FC236}">
                <a16:creationId xmlns:a16="http://schemas.microsoft.com/office/drawing/2014/main" id="{EFA7A31C-814A-4E74-8250-117F0A8D60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F65FDF-97C5-4FE7-BBCD-520F8AAC683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536027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89310-79FF-4257-B9F1-FA31FB4E903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D64230F-20DB-4D87-9028-CDEDBD3814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C254ED-786D-4392-AFE0-F2B1945E8867}"/>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5" name="Footer Placeholder 4">
            <a:extLst>
              <a:ext uri="{FF2B5EF4-FFF2-40B4-BE49-F238E27FC236}">
                <a16:creationId xmlns:a16="http://schemas.microsoft.com/office/drawing/2014/main" id="{4403205F-2E4D-4F50-AC0D-A3B43167ED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F1B97E-80FB-4B4C-A9E9-BFEB7B76DAF9}"/>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92141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2B67-69C4-4965-9FB4-6CC4E42854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4D7503-FCFE-4BBE-992D-500DB6088C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615345-D56F-4AF8-AE54-019F2861A03B}"/>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5" name="Footer Placeholder 4">
            <a:extLst>
              <a:ext uri="{FF2B5EF4-FFF2-40B4-BE49-F238E27FC236}">
                <a16:creationId xmlns:a16="http://schemas.microsoft.com/office/drawing/2014/main" id="{D8CDED63-34A3-44FF-A56C-CA60493AC2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A810F8-A43C-469E-9875-0FFC3779335F}"/>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366212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6AE8-0C22-4577-A21F-43A8E17796D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AFD40B0-2EEC-4ECC-BB1D-1EADEB87E5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059387B-32A7-48B6-A8FE-6AA02F10A5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8EEF20E-0ECC-4904-A60C-698761477225}"/>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6" name="Footer Placeholder 5">
            <a:extLst>
              <a:ext uri="{FF2B5EF4-FFF2-40B4-BE49-F238E27FC236}">
                <a16:creationId xmlns:a16="http://schemas.microsoft.com/office/drawing/2014/main" id="{BA1958F5-80F3-4B46-B06B-E78FEAF470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FE31BC-977B-4E4D-A13A-AAF49857E844}"/>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1421709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87B7-2825-40B1-A0F9-2AC1EDB53AC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B795FF-532E-46D9-8DF0-10FBC41029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A166E5-150D-42C7-8741-5542B4CE4B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BB5640E-BF45-4FF6-A1D0-A685003E92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E5A1FB-B090-427E-89E7-FCC12614C7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55EEFFD-2998-4E3E-AAF5-2AD7988A0DE4}"/>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8" name="Footer Placeholder 7">
            <a:extLst>
              <a:ext uri="{FF2B5EF4-FFF2-40B4-BE49-F238E27FC236}">
                <a16:creationId xmlns:a16="http://schemas.microsoft.com/office/drawing/2014/main" id="{0FA6E577-01E6-44DF-8C91-65D6DF9813D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BCC72AD-AA89-457F-9F7F-4C979E478DDD}"/>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51365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5F30E-C3FA-4CFC-9B10-2A45E68101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DB757CA-7367-4FFF-8E7E-5841A74AE912}"/>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4" name="Footer Placeholder 3">
            <a:extLst>
              <a:ext uri="{FF2B5EF4-FFF2-40B4-BE49-F238E27FC236}">
                <a16:creationId xmlns:a16="http://schemas.microsoft.com/office/drawing/2014/main" id="{38F8DDEB-FDE3-42A7-B785-7F127E4A054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01FC32-804A-4AC0-BA4B-0873013CD692}"/>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2685066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37B0E-9252-4D17-995B-0BA61AC087DB}"/>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3" name="Footer Placeholder 2">
            <a:extLst>
              <a:ext uri="{FF2B5EF4-FFF2-40B4-BE49-F238E27FC236}">
                <a16:creationId xmlns:a16="http://schemas.microsoft.com/office/drawing/2014/main" id="{BD94C8AD-3326-4C1E-B35A-BB86B5CF13B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3DE01D8-F6DE-4250-AF83-D453A7231660}"/>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060199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47AA-D53A-499A-BC78-2858564E99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7950612-F876-47F3-8278-CBE79830D3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E54A84F-0BBC-4B95-AFB4-8B84863DC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130DA-15A2-4222-BF22-3FBB38BB4FEF}"/>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6" name="Footer Placeholder 5">
            <a:extLst>
              <a:ext uri="{FF2B5EF4-FFF2-40B4-BE49-F238E27FC236}">
                <a16:creationId xmlns:a16="http://schemas.microsoft.com/office/drawing/2014/main" id="{94125B55-0684-4691-A4A5-692530A68B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E3D2A3-0A00-4AFB-BDEC-7E29F9F66A8E}"/>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889286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75AEE-614F-475A-BCA6-594E38649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C154FD-2916-4E22-8DCE-F6FDE888C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D0DBD63-77E4-4D9D-8274-EAE737A356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010BD-AD36-4B6D-9188-BBA773F4D48E}"/>
              </a:ext>
            </a:extLst>
          </p:cNvPr>
          <p:cNvSpPr>
            <a:spLocks noGrp="1"/>
          </p:cNvSpPr>
          <p:nvPr>
            <p:ph type="dt" sz="half" idx="10"/>
          </p:nvPr>
        </p:nvSpPr>
        <p:spPr/>
        <p:txBody>
          <a:bodyPr/>
          <a:lstStyle/>
          <a:p>
            <a:fld id="{B7714259-0F62-43D8-B511-48E6C7DBAA56}" type="datetimeFigureOut">
              <a:rPr lang="en-GB" smtClean="0"/>
              <a:t>08/07/2022</a:t>
            </a:fld>
            <a:endParaRPr lang="en-GB"/>
          </a:p>
        </p:txBody>
      </p:sp>
      <p:sp>
        <p:nvSpPr>
          <p:cNvPr id="6" name="Footer Placeholder 5">
            <a:extLst>
              <a:ext uri="{FF2B5EF4-FFF2-40B4-BE49-F238E27FC236}">
                <a16:creationId xmlns:a16="http://schemas.microsoft.com/office/drawing/2014/main" id="{8296130F-35CF-4B95-A420-9DB88F0867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690733-F237-4107-877A-5C2BED91A980}"/>
              </a:ext>
            </a:extLst>
          </p:cNvPr>
          <p:cNvSpPr>
            <a:spLocks noGrp="1"/>
          </p:cNvSpPr>
          <p:nvPr>
            <p:ph type="sldNum" sz="quarter" idx="12"/>
          </p:nvPr>
        </p:nvSpPr>
        <p:spPr/>
        <p:txBody>
          <a:bodyPr/>
          <a:lstStyle/>
          <a:p>
            <a:fld id="{A5C34E7B-0DB2-44B4-93FF-6FCA129FFFD4}" type="slidenum">
              <a:rPr lang="en-GB" smtClean="0"/>
              <a:t>‹#›</a:t>
            </a:fld>
            <a:endParaRPr lang="en-GB"/>
          </a:p>
        </p:txBody>
      </p:sp>
    </p:spTree>
    <p:extLst>
      <p:ext uri="{BB962C8B-B14F-4D97-AF65-F5344CB8AC3E}">
        <p14:creationId xmlns:p14="http://schemas.microsoft.com/office/powerpoint/2010/main" val="3515028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144BE5-531E-47B3-9F77-6E3B7744E7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8C0DAB1-C2C9-4E03-8A05-1B0E2B0E9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849A6F-B201-4B2D-B4D8-A1411D8A2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714259-0F62-43D8-B511-48E6C7DBAA56}" type="datetimeFigureOut">
              <a:rPr lang="en-GB" smtClean="0"/>
              <a:t>08/07/2022</a:t>
            </a:fld>
            <a:endParaRPr lang="en-GB"/>
          </a:p>
        </p:txBody>
      </p:sp>
      <p:sp>
        <p:nvSpPr>
          <p:cNvPr id="5" name="Footer Placeholder 4">
            <a:extLst>
              <a:ext uri="{FF2B5EF4-FFF2-40B4-BE49-F238E27FC236}">
                <a16:creationId xmlns:a16="http://schemas.microsoft.com/office/drawing/2014/main" id="{04AF82E0-AD45-43EE-A593-191F8373C6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B0FEDAD-D4F8-42A9-9B82-7EA0298A4F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34E7B-0DB2-44B4-93FF-6FCA129FFFD4}" type="slidenum">
              <a:rPr lang="en-GB" smtClean="0"/>
              <a:t>‹#›</a:t>
            </a:fld>
            <a:endParaRPr lang="en-GB"/>
          </a:p>
        </p:txBody>
      </p:sp>
    </p:spTree>
    <p:extLst>
      <p:ext uri="{BB962C8B-B14F-4D97-AF65-F5344CB8AC3E}">
        <p14:creationId xmlns:p14="http://schemas.microsoft.com/office/powerpoint/2010/main" val="3379846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97A3F-D1BA-4881-8F3D-788D651065B2}"/>
              </a:ext>
            </a:extLst>
          </p:cNvPr>
          <p:cNvSpPr>
            <a:spLocks noGrp="1"/>
          </p:cNvSpPr>
          <p:nvPr>
            <p:ph type="ctrTitle"/>
          </p:nvPr>
        </p:nvSpPr>
        <p:spPr>
          <a:xfrm>
            <a:off x="1285241" y="1008993"/>
            <a:ext cx="9231410" cy="3542045"/>
          </a:xfrm>
        </p:spPr>
        <p:txBody>
          <a:bodyPr anchor="b">
            <a:normAutofit fontScale="90000"/>
          </a:bodyPr>
          <a:lstStyle/>
          <a:p>
            <a:pPr algn="l"/>
            <a:r>
              <a:rPr lang="en-GB" sz="6300" dirty="0"/>
              <a:t>Automatic Identification of </a:t>
            </a:r>
            <a:r>
              <a:rPr lang="en-GB" sz="6300" dirty="0" err="1"/>
              <a:t>Mudspot</a:t>
            </a:r>
            <a:r>
              <a:rPr lang="en-GB" sz="6300" dirty="0"/>
              <a:t> Areas from Railroad </a:t>
            </a:r>
            <a:r>
              <a:rPr lang="en-GB" sz="6300" dirty="0" err="1"/>
              <a:t>Linescan</a:t>
            </a:r>
            <a:r>
              <a:rPr lang="en-GB" sz="6300" dirty="0"/>
              <a:t> Images with CNN</a:t>
            </a:r>
          </a:p>
        </p:txBody>
      </p:sp>
      <p:sp>
        <p:nvSpPr>
          <p:cNvPr id="3" name="Subtitle 2">
            <a:extLst>
              <a:ext uri="{FF2B5EF4-FFF2-40B4-BE49-F238E27FC236}">
                <a16:creationId xmlns:a16="http://schemas.microsoft.com/office/drawing/2014/main" id="{CC16A6ED-AE9C-4F4A-B360-AEFF653BE3D0}"/>
              </a:ext>
            </a:extLst>
          </p:cNvPr>
          <p:cNvSpPr>
            <a:spLocks noGrp="1"/>
          </p:cNvSpPr>
          <p:nvPr>
            <p:ph type="subTitle" idx="1"/>
          </p:nvPr>
        </p:nvSpPr>
        <p:spPr>
          <a:xfrm>
            <a:off x="1285241" y="4582814"/>
            <a:ext cx="7132335" cy="1312657"/>
          </a:xfrm>
        </p:spPr>
        <p:txBody>
          <a:bodyPr anchor="t">
            <a:normAutofit/>
          </a:bodyPr>
          <a:lstStyle/>
          <a:p>
            <a:pPr algn="l"/>
            <a:r>
              <a:rPr lang="en-GB" dirty="0"/>
              <a:t>Qing Zhang, 13/05/2022</a:t>
            </a:r>
          </a:p>
        </p:txBody>
      </p:sp>
    </p:spTree>
    <p:extLst>
      <p:ext uri="{BB962C8B-B14F-4D97-AF65-F5344CB8AC3E}">
        <p14:creationId xmlns:p14="http://schemas.microsoft.com/office/powerpoint/2010/main" val="202944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3F24-7066-4E59-81A7-2B84DC22407C}"/>
              </a:ext>
            </a:extLst>
          </p:cNvPr>
          <p:cNvSpPr>
            <a:spLocks noGrp="1"/>
          </p:cNvSpPr>
          <p:nvPr>
            <p:ph type="title"/>
          </p:nvPr>
        </p:nvSpPr>
        <p:spPr/>
        <p:txBody>
          <a:bodyPr/>
          <a:lstStyle/>
          <a:p>
            <a:r>
              <a:rPr lang="en-GB" dirty="0"/>
              <a:t>Locating Sleepers</a:t>
            </a:r>
          </a:p>
        </p:txBody>
      </p:sp>
      <p:sp>
        <p:nvSpPr>
          <p:cNvPr id="3" name="Content Placeholder 2">
            <a:extLst>
              <a:ext uri="{FF2B5EF4-FFF2-40B4-BE49-F238E27FC236}">
                <a16:creationId xmlns:a16="http://schemas.microsoft.com/office/drawing/2014/main" id="{F043A72D-8500-4853-9C0D-A0087B56FEC8}"/>
              </a:ext>
            </a:extLst>
          </p:cNvPr>
          <p:cNvSpPr>
            <a:spLocks noGrp="1"/>
          </p:cNvSpPr>
          <p:nvPr>
            <p:ph idx="1"/>
          </p:nvPr>
        </p:nvSpPr>
        <p:spPr>
          <a:xfrm>
            <a:off x="7734300" y="1428173"/>
            <a:ext cx="3725377" cy="4001654"/>
          </a:xfrm>
        </p:spPr>
        <p:txBody>
          <a:bodyPr>
            <a:normAutofit/>
          </a:bodyPr>
          <a:lstStyle/>
          <a:p>
            <a:r>
              <a:rPr lang="en-GB" dirty="0"/>
              <a:t>Wooden sleepers suffer misses due to low intensity of reflections.</a:t>
            </a:r>
          </a:p>
        </p:txBody>
      </p:sp>
      <p:pic>
        <p:nvPicPr>
          <p:cNvPr id="5" name="Picture 4" descr="A picture containing text, building, outdoor&#10;&#10;Description automatically generated">
            <a:extLst>
              <a:ext uri="{FF2B5EF4-FFF2-40B4-BE49-F238E27FC236}">
                <a16:creationId xmlns:a16="http://schemas.microsoft.com/office/drawing/2014/main" id="{B7935F52-1E2A-43D8-875F-8CDB32CC5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261" y="1326872"/>
            <a:ext cx="5807340" cy="5283477"/>
          </a:xfrm>
          <a:prstGeom prst="rect">
            <a:avLst/>
          </a:prstGeom>
        </p:spPr>
      </p:pic>
    </p:spTree>
    <p:extLst>
      <p:ext uri="{BB962C8B-B14F-4D97-AF65-F5344CB8AC3E}">
        <p14:creationId xmlns:p14="http://schemas.microsoft.com/office/powerpoint/2010/main" val="3173762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3F24-7066-4E59-81A7-2B84DC22407C}"/>
              </a:ext>
            </a:extLst>
          </p:cNvPr>
          <p:cNvSpPr>
            <a:spLocks noGrp="1"/>
          </p:cNvSpPr>
          <p:nvPr>
            <p:ph type="title"/>
          </p:nvPr>
        </p:nvSpPr>
        <p:spPr/>
        <p:txBody>
          <a:bodyPr/>
          <a:lstStyle/>
          <a:p>
            <a:r>
              <a:rPr lang="en-GB" dirty="0"/>
              <a:t>Locating Sleepers</a:t>
            </a:r>
          </a:p>
        </p:txBody>
      </p:sp>
      <p:sp>
        <p:nvSpPr>
          <p:cNvPr id="3" name="Content Placeholder 2">
            <a:extLst>
              <a:ext uri="{FF2B5EF4-FFF2-40B4-BE49-F238E27FC236}">
                <a16:creationId xmlns:a16="http://schemas.microsoft.com/office/drawing/2014/main" id="{F043A72D-8500-4853-9C0D-A0087B56FEC8}"/>
              </a:ext>
            </a:extLst>
          </p:cNvPr>
          <p:cNvSpPr>
            <a:spLocks noGrp="1"/>
          </p:cNvSpPr>
          <p:nvPr>
            <p:ph idx="1"/>
          </p:nvPr>
        </p:nvSpPr>
        <p:spPr>
          <a:xfrm>
            <a:off x="7734300" y="1428173"/>
            <a:ext cx="3725377" cy="4001654"/>
          </a:xfrm>
        </p:spPr>
        <p:txBody>
          <a:bodyPr>
            <a:normAutofit/>
          </a:bodyPr>
          <a:lstStyle/>
          <a:p>
            <a:r>
              <a:rPr lang="en-GB" dirty="0"/>
              <a:t>False positive at really reflective surface, for example mud.</a:t>
            </a:r>
          </a:p>
        </p:txBody>
      </p:sp>
      <p:pic>
        <p:nvPicPr>
          <p:cNvPr id="6" name="Picture 5" descr="A picture containing tree, bushes, day&#10;&#10;Description automatically generated">
            <a:extLst>
              <a:ext uri="{FF2B5EF4-FFF2-40B4-BE49-F238E27FC236}">
                <a16:creationId xmlns:a16="http://schemas.microsoft.com/office/drawing/2014/main" id="{C738C18C-A621-452F-9227-617B8BC9A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296" y="1428173"/>
            <a:ext cx="5852985" cy="5429827"/>
          </a:xfrm>
          <a:prstGeom prst="rect">
            <a:avLst/>
          </a:prstGeom>
        </p:spPr>
      </p:pic>
    </p:spTree>
    <p:extLst>
      <p:ext uri="{BB962C8B-B14F-4D97-AF65-F5344CB8AC3E}">
        <p14:creationId xmlns:p14="http://schemas.microsoft.com/office/powerpoint/2010/main" val="268079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3F24-7066-4E59-81A7-2B84DC22407C}"/>
              </a:ext>
            </a:extLst>
          </p:cNvPr>
          <p:cNvSpPr>
            <a:spLocks noGrp="1"/>
          </p:cNvSpPr>
          <p:nvPr>
            <p:ph type="title"/>
          </p:nvPr>
        </p:nvSpPr>
        <p:spPr/>
        <p:txBody>
          <a:bodyPr/>
          <a:lstStyle/>
          <a:p>
            <a:r>
              <a:rPr lang="en-GB" dirty="0"/>
              <a:t>Locating Sleepers</a:t>
            </a:r>
          </a:p>
        </p:txBody>
      </p:sp>
      <p:sp>
        <p:nvSpPr>
          <p:cNvPr id="3" name="Content Placeholder 2">
            <a:extLst>
              <a:ext uri="{FF2B5EF4-FFF2-40B4-BE49-F238E27FC236}">
                <a16:creationId xmlns:a16="http://schemas.microsoft.com/office/drawing/2014/main" id="{F043A72D-8500-4853-9C0D-A0087B56FEC8}"/>
              </a:ext>
            </a:extLst>
          </p:cNvPr>
          <p:cNvSpPr>
            <a:spLocks noGrp="1"/>
          </p:cNvSpPr>
          <p:nvPr>
            <p:ph idx="1"/>
          </p:nvPr>
        </p:nvSpPr>
        <p:spPr>
          <a:xfrm>
            <a:off x="7734300" y="1428173"/>
            <a:ext cx="3725377" cy="4001654"/>
          </a:xfrm>
        </p:spPr>
        <p:txBody>
          <a:bodyPr>
            <a:normAutofit/>
          </a:bodyPr>
          <a:lstStyle/>
          <a:p>
            <a:r>
              <a:rPr lang="en-GB" dirty="0"/>
              <a:t>Complete chaos at wooden structures.</a:t>
            </a:r>
          </a:p>
        </p:txBody>
      </p:sp>
      <p:pic>
        <p:nvPicPr>
          <p:cNvPr id="5" name="Picture 4" descr="A picture containing electronics, gate, computer&#10;&#10;Description automatically generated">
            <a:extLst>
              <a:ext uri="{FF2B5EF4-FFF2-40B4-BE49-F238E27FC236}">
                <a16:creationId xmlns:a16="http://schemas.microsoft.com/office/drawing/2014/main" id="{4CE519B4-1862-4D59-8538-CC9E39360B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097" y="1530350"/>
            <a:ext cx="5847027" cy="5330811"/>
          </a:xfrm>
          <a:prstGeom prst="rect">
            <a:avLst/>
          </a:prstGeom>
        </p:spPr>
      </p:pic>
    </p:spTree>
    <p:extLst>
      <p:ext uri="{BB962C8B-B14F-4D97-AF65-F5344CB8AC3E}">
        <p14:creationId xmlns:p14="http://schemas.microsoft.com/office/powerpoint/2010/main" val="1187139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77EA-1A18-459A-917D-F3B962CE9BD9}"/>
              </a:ext>
            </a:extLst>
          </p:cNvPr>
          <p:cNvSpPr>
            <a:spLocks noGrp="1"/>
          </p:cNvSpPr>
          <p:nvPr>
            <p:ph type="title"/>
          </p:nvPr>
        </p:nvSpPr>
        <p:spPr/>
        <p:txBody>
          <a:bodyPr/>
          <a:lstStyle/>
          <a:p>
            <a:r>
              <a:rPr lang="en-GB" dirty="0"/>
              <a:t>Crib Counting</a:t>
            </a:r>
          </a:p>
        </p:txBody>
      </p:sp>
      <p:sp>
        <p:nvSpPr>
          <p:cNvPr id="3" name="Content Placeholder 2">
            <a:extLst>
              <a:ext uri="{FF2B5EF4-FFF2-40B4-BE49-F238E27FC236}">
                <a16:creationId xmlns:a16="http://schemas.microsoft.com/office/drawing/2014/main" id="{54D04303-91BE-49DD-8A1F-B3EDB1C73A10}"/>
              </a:ext>
            </a:extLst>
          </p:cNvPr>
          <p:cNvSpPr>
            <a:spLocks noGrp="1"/>
          </p:cNvSpPr>
          <p:nvPr>
            <p:ph idx="1"/>
          </p:nvPr>
        </p:nvSpPr>
        <p:spPr>
          <a:xfrm>
            <a:off x="664143" y="5532436"/>
            <a:ext cx="10587789" cy="1325564"/>
          </a:xfrm>
        </p:spPr>
        <p:txBody>
          <a:bodyPr>
            <a:normAutofit fontScale="92500" lnSpcReduction="10000"/>
          </a:bodyPr>
          <a:lstStyle/>
          <a:p>
            <a:r>
              <a:rPr lang="en-GB" dirty="0"/>
              <a:t>Assume the rails and the sleepers have a fixed width.</a:t>
            </a:r>
          </a:p>
          <a:p>
            <a:r>
              <a:rPr lang="en-GB" dirty="0"/>
              <a:t>Every two images are stacked up to guarantee at least 2 complete cribs.</a:t>
            </a:r>
          </a:p>
          <a:p>
            <a:r>
              <a:rPr lang="en-GB" dirty="0"/>
              <a:t>We can’t guarantee to have a complete crib within a single image.</a:t>
            </a:r>
          </a:p>
          <a:p>
            <a:endParaRPr lang="en-GB" dirty="0"/>
          </a:p>
        </p:txBody>
      </p:sp>
      <p:pic>
        <p:nvPicPr>
          <p:cNvPr id="6" name="Picture 5" descr="A picture containing text, outdoor, screen&#10;&#10;Description automatically generated">
            <a:extLst>
              <a:ext uri="{FF2B5EF4-FFF2-40B4-BE49-F238E27FC236}">
                <a16:creationId xmlns:a16="http://schemas.microsoft.com/office/drawing/2014/main" id="{91B39B71-AE43-44C5-999F-3156D6060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775" y="1293046"/>
            <a:ext cx="4769313" cy="4239389"/>
          </a:xfrm>
          <a:prstGeom prst="rect">
            <a:avLst/>
          </a:prstGeom>
        </p:spPr>
      </p:pic>
      <p:pic>
        <p:nvPicPr>
          <p:cNvPr id="8" name="Picture 7" descr="A picture containing tree, outdoor, day&#10;&#10;Description automatically generated">
            <a:extLst>
              <a:ext uri="{FF2B5EF4-FFF2-40B4-BE49-F238E27FC236}">
                <a16:creationId xmlns:a16="http://schemas.microsoft.com/office/drawing/2014/main" id="{E354B06A-1899-4D0E-850F-3E161D3BD8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1293046"/>
            <a:ext cx="4774219" cy="4239389"/>
          </a:xfrm>
          <a:prstGeom prst="rect">
            <a:avLst/>
          </a:prstGeom>
        </p:spPr>
      </p:pic>
    </p:spTree>
    <p:extLst>
      <p:ext uri="{BB962C8B-B14F-4D97-AF65-F5344CB8AC3E}">
        <p14:creationId xmlns:p14="http://schemas.microsoft.com/office/powerpoint/2010/main" val="20176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77EA-1A18-459A-917D-F3B962CE9BD9}"/>
              </a:ext>
            </a:extLst>
          </p:cNvPr>
          <p:cNvSpPr>
            <a:spLocks noGrp="1"/>
          </p:cNvSpPr>
          <p:nvPr>
            <p:ph type="title"/>
          </p:nvPr>
        </p:nvSpPr>
        <p:spPr/>
        <p:txBody>
          <a:bodyPr/>
          <a:lstStyle/>
          <a:p>
            <a:r>
              <a:rPr lang="en-GB" dirty="0"/>
              <a:t>Crib Counting</a:t>
            </a:r>
          </a:p>
        </p:txBody>
      </p:sp>
      <p:sp>
        <p:nvSpPr>
          <p:cNvPr id="3" name="Content Placeholder 2">
            <a:extLst>
              <a:ext uri="{FF2B5EF4-FFF2-40B4-BE49-F238E27FC236}">
                <a16:creationId xmlns:a16="http://schemas.microsoft.com/office/drawing/2014/main" id="{54D04303-91BE-49DD-8A1F-B3EDB1C73A10}"/>
              </a:ext>
            </a:extLst>
          </p:cNvPr>
          <p:cNvSpPr>
            <a:spLocks noGrp="1"/>
          </p:cNvSpPr>
          <p:nvPr>
            <p:ph idx="1"/>
          </p:nvPr>
        </p:nvSpPr>
        <p:spPr>
          <a:xfrm>
            <a:off x="664143" y="5532436"/>
            <a:ext cx="10587789" cy="1325564"/>
          </a:xfrm>
        </p:spPr>
        <p:txBody>
          <a:bodyPr>
            <a:normAutofit/>
          </a:bodyPr>
          <a:lstStyle/>
          <a:p>
            <a:r>
              <a:rPr lang="en-GB" dirty="0"/>
              <a:t>In this case, two cribs are combined into a single crib, for example crib#11528 </a:t>
            </a:r>
          </a:p>
          <a:p>
            <a:endParaRPr lang="en-GB" dirty="0"/>
          </a:p>
        </p:txBody>
      </p:sp>
      <p:pic>
        <p:nvPicPr>
          <p:cNvPr id="5" name="Picture 4" descr="A picture containing tree, outdoor, building&#10;&#10;Description automatically generated">
            <a:extLst>
              <a:ext uri="{FF2B5EF4-FFF2-40B4-BE49-F238E27FC236}">
                <a16:creationId xmlns:a16="http://schemas.microsoft.com/office/drawing/2014/main" id="{4A0A6107-DDD4-4FE0-9BAE-733B3FC66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046" y="1252563"/>
            <a:ext cx="4553332" cy="4135332"/>
          </a:xfrm>
          <a:prstGeom prst="rect">
            <a:avLst/>
          </a:prstGeom>
        </p:spPr>
      </p:pic>
      <p:pic>
        <p:nvPicPr>
          <p:cNvPr id="11" name="Picture 10" descr="A picture containing text, building, outdoor&#10;&#10;Description automatically generated">
            <a:extLst>
              <a:ext uri="{FF2B5EF4-FFF2-40B4-BE49-F238E27FC236}">
                <a16:creationId xmlns:a16="http://schemas.microsoft.com/office/drawing/2014/main" id="{117D0FEF-F9E9-4D57-A3F5-2A68125D7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8849" y="1281867"/>
            <a:ext cx="4553333" cy="4142590"/>
          </a:xfrm>
          <a:prstGeom prst="rect">
            <a:avLst/>
          </a:prstGeom>
        </p:spPr>
      </p:pic>
    </p:spTree>
    <p:extLst>
      <p:ext uri="{BB962C8B-B14F-4D97-AF65-F5344CB8AC3E}">
        <p14:creationId xmlns:p14="http://schemas.microsoft.com/office/powerpoint/2010/main" val="308598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77EA-1A18-459A-917D-F3B962CE9BD9}"/>
              </a:ext>
            </a:extLst>
          </p:cNvPr>
          <p:cNvSpPr>
            <a:spLocks noGrp="1"/>
          </p:cNvSpPr>
          <p:nvPr>
            <p:ph type="title"/>
          </p:nvPr>
        </p:nvSpPr>
        <p:spPr/>
        <p:txBody>
          <a:bodyPr/>
          <a:lstStyle/>
          <a:p>
            <a:r>
              <a:rPr lang="en-GB" dirty="0"/>
              <a:t>Crib Counting</a:t>
            </a:r>
          </a:p>
        </p:txBody>
      </p:sp>
      <p:sp>
        <p:nvSpPr>
          <p:cNvPr id="3" name="Content Placeholder 2">
            <a:extLst>
              <a:ext uri="{FF2B5EF4-FFF2-40B4-BE49-F238E27FC236}">
                <a16:creationId xmlns:a16="http://schemas.microsoft.com/office/drawing/2014/main" id="{54D04303-91BE-49DD-8A1F-B3EDB1C73A10}"/>
              </a:ext>
            </a:extLst>
          </p:cNvPr>
          <p:cNvSpPr>
            <a:spLocks noGrp="1"/>
          </p:cNvSpPr>
          <p:nvPr>
            <p:ph idx="1"/>
          </p:nvPr>
        </p:nvSpPr>
        <p:spPr>
          <a:xfrm>
            <a:off x="664143" y="5532436"/>
            <a:ext cx="10587789" cy="1325564"/>
          </a:xfrm>
        </p:spPr>
        <p:txBody>
          <a:bodyPr>
            <a:normAutofit/>
          </a:bodyPr>
          <a:lstStyle/>
          <a:p>
            <a:r>
              <a:rPr lang="en-GB" dirty="0"/>
              <a:t>If no sleeper is identified in the upper image, the crib section up to the first sleeper edge is exported as a single crib, for example crib# 14980.</a:t>
            </a:r>
          </a:p>
          <a:p>
            <a:endParaRPr lang="en-GB" dirty="0"/>
          </a:p>
        </p:txBody>
      </p:sp>
      <p:pic>
        <p:nvPicPr>
          <p:cNvPr id="6" name="Picture 5" descr="A picture containing tree, outdoor, pole, plant&#10;&#10;Description automatically generated">
            <a:extLst>
              <a:ext uri="{FF2B5EF4-FFF2-40B4-BE49-F238E27FC236}">
                <a16:creationId xmlns:a16="http://schemas.microsoft.com/office/drawing/2014/main" id="{0DDC543F-94D2-4A77-9A7D-3231D9DF48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056" y="1225145"/>
            <a:ext cx="4810807" cy="4307292"/>
          </a:xfrm>
          <a:prstGeom prst="rect">
            <a:avLst/>
          </a:prstGeom>
        </p:spPr>
      </p:pic>
      <p:pic>
        <p:nvPicPr>
          <p:cNvPr id="8" name="Picture 7" descr="A picture containing text, tree, outdoor, post&#10;&#10;Description automatically generated">
            <a:extLst>
              <a:ext uri="{FF2B5EF4-FFF2-40B4-BE49-F238E27FC236}">
                <a16:creationId xmlns:a16="http://schemas.microsoft.com/office/drawing/2014/main" id="{29D51104-3B31-46DC-8165-A17A179A7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016" y="1225145"/>
            <a:ext cx="4810807" cy="4276273"/>
          </a:xfrm>
          <a:prstGeom prst="rect">
            <a:avLst/>
          </a:prstGeom>
        </p:spPr>
      </p:pic>
    </p:spTree>
    <p:extLst>
      <p:ext uri="{BB962C8B-B14F-4D97-AF65-F5344CB8AC3E}">
        <p14:creationId xmlns:p14="http://schemas.microsoft.com/office/powerpoint/2010/main" val="1291686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077EA-1A18-459A-917D-F3B962CE9BD9}"/>
              </a:ext>
            </a:extLst>
          </p:cNvPr>
          <p:cNvSpPr>
            <a:spLocks noGrp="1"/>
          </p:cNvSpPr>
          <p:nvPr>
            <p:ph type="title"/>
          </p:nvPr>
        </p:nvSpPr>
        <p:spPr/>
        <p:txBody>
          <a:bodyPr/>
          <a:lstStyle/>
          <a:p>
            <a:r>
              <a:rPr lang="en-GB" dirty="0"/>
              <a:t>Crib Counting</a:t>
            </a:r>
          </a:p>
        </p:txBody>
      </p:sp>
      <p:sp>
        <p:nvSpPr>
          <p:cNvPr id="3" name="Content Placeholder 2">
            <a:extLst>
              <a:ext uri="{FF2B5EF4-FFF2-40B4-BE49-F238E27FC236}">
                <a16:creationId xmlns:a16="http://schemas.microsoft.com/office/drawing/2014/main" id="{54D04303-91BE-49DD-8A1F-B3EDB1C73A10}"/>
              </a:ext>
            </a:extLst>
          </p:cNvPr>
          <p:cNvSpPr>
            <a:spLocks noGrp="1"/>
          </p:cNvSpPr>
          <p:nvPr>
            <p:ph idx="1"/>
          </p:nvPr>
        </p:nvSpPr>
        <p:spPr>
          <a:xfrm>
            <a:off x="664143" y="5532436"/>
            <a:ext cx="10587789" cy="1325564"/>
          </a:xfrm>
        </p:spPr>
        <p:txBody>
          <a:bodyPr>
            <a:normAutofit fontScale="70000" lnSpcReduction="20000"/>
          </a:bodyPr>
          <a:lstStyle/>
          <a:p>
            <a:r>
              <a:rPr lang="en-GB" dirty="0"/>
              <a:t>When there is no sleeper identified in the lower image, the crib section starting from the last sleeper edge up to the last row of the first image is exported as a single crib, for example, crib# 14981.</a:t>
            </a:r>
          </a:p>
          <a:p>
            <a:r>
              <a:rPr lang="en-GB" dirty="0"/>
              <a:t>When no sleeper is identified in the entire image, the crib section of the upper image is exported as a single crib, for example crib# 14982.</a:t>
            </a:r>
          </a:p>
          <a:p>
            <a:endParaRPr lang="en-GB" dirty="0"/>
          </a:p>
          <a:p>
            <a:endParaRPr lang="en-GB" dirty="0"/>
          </a:p>
        </p:txBody>
      </p:sp>
      <p:pic>
        <p:nvPicPr>
          <p:cNvPr id="5" name="Picture 4" descr="A picture containing text, tree, outdoor, forest&#10;&#10;Description automatically generated">
            <a:extLst>
              <a:ext uri="{FF2B5EF4-FFF2-40B4-BE49-F238E27FC236}">
                <a16:creationId xmlns:a16="http://schemas.microsoft.com/office/drawing/2014/main" id="{FA0A0A2E-25BD-4B5F-83F6-78B9DDD06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63" y="1383873"/>
            <a:ext cx="4601537" cy="4090254"/>
          </a:xfrm>
          <a:prstGeom prst="rect">
            <a:avLst/>
          </a:prstGeom>
        </p:spPr>
      </p:pic>
      <p:pic>
        <p:nvPicPr>
          <p:cNvPr id="9" name="Picture 8" descr="A picture containing text, tree, outdoor, day&#10;&#10;Description automatically generated">
            <a:extLst>
              <a:ext uri="{FF2B5EF4-FFF2-40B4-BE49-F238E27FC236}">
                <a16:creationId xmlns:a16="http://schemas.microsoft.com/office/drawing/2014/main" id="{D583C4D3-5976-435D-911D-54026F06F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037" y="1389591"/>
            <a:ext cx="4519463" cy="4084536"/>
          </a:xfrm>
          <a:prstGeom prst="rect">
            <a:avLst/>
          </a:prstGeom>
        </p:spPr>
      </p:pic>
    </p:spTree>
    <p:extLst>
      <p:ext uri="{BB962C8B-B14F-4D97-AF65-F5344CB8AC3E}">
        <p14:creationId xmlns:p14="http://schemas.microsoft.com/office/powerpoint/2010/main" val="38812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93DF8-BF17-4A85-8A6F-36E97367BE89}"/>
              </a:ext>
            </a:extLst>
          </p:cNvPr>
          <p:cNvSpPr>
            <a:spLocks noGrp="1"/>
          </p:cNvSpPr>
          <p:nvPr>
            <p:ph type="title"/>
          </p:nvPr>
        </p:nvSpPr>
        <p:spPr/>
        <p:txBody>
          <a:bodyPr/>
          <a:lstStyle/>
          <a:p>
            <a:r>
              <a:rPr lang="en-GB" dirty="0"/>
              <a:t>Extracting Cribs</a:t>
            </a:r>
          </a:p>
        </p:txBody>
      </p:sp>
      <p:sp>
        <p:nvSpPr>
          <p:cNvPr id="3" name="Content Placeholder 2">
            <a:extLst>
              <a:ext uri="{FF2B5EF4-FFF2-40B4-BE49-F238E27FC236}">
                <a16:creationId xmlns:a16="http://schemas.microsoft.com/office/drawing/2014/main" id="{DE670324-AFD0-4124-8D9A-E460AC202F9A}"/>
              </a:ext>
            </a:extLst>
          </p:cNvPr>
          <p:cNvSpPr>
            <a:spLocks noGrp="1"/>
          </p:cNvSpPr>
          <p:nvPr>
            <p:ph idx="1"/>
          </p:nvPr>
        </p:nvSpPr>
        <p:spPr>
          <a:xfrm>
            <a:off x="8816740" y="1520376"/>
            <a:ext cx="2537059" cy="4656587"/>
          </a:xfrm>
        </p:spPr>
        <p:txBody>
          <a:bodyPr>
            <a:normAutofit/>
          </a:bodyPr>
          <a:lstStyle/>
          <a:p>
            <a:r>
              <a:rPr lang="en-GB" dirty="0"/>
              <a:t>Horizontal safety margin to allow the inaccuracy of rail centres</a:t>
            </a:r>
          </a:p>
          <a:p>
            <a:r>
              <a:rPr lang="en-GB" dirty="0"/>
              <a:t>Vertical safety margin to allow different sleeper widths and angles.</a:t>
            </a:r>
          </a:p>
          <a:p>
            <a:pPr marL="457200" lvl="1" indent="0">
              <a:buNone/>
            </a:pPr>
            <a:endParaRPr lang="en-GB" dirty="0"/>
          </a:p>
        </p:txBody>
      </p:sp>
      <p:pic>
        <p:nvPicPr>
          <p:cNvPr id="7" name="Picture 6" descr="A picture containing outdoor&#10;&#10;Description automatically generated">
            <a:extLst>
              <a:ext uri="{FF2B5EF4-FFF2-40B4-BE49-F238E27FC236}">
                <a16:creationId xmlns:a16="http://schemas.microsoft.com/office/drawing/2014/main" id="{B1D15BE4-F48C-4779-9F00-47C0B51DD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68" y="1520376"/>
            <a:ext cx="3832898" cy="2068681"/>
          </a:xfrm>
          <a:prstGeom prst="rect">
            <a:avLst/>
          </a:prstGeom>
        </p:spPr>
      </p:pic>
      <p:pic>
        <p:nvPicPr>
          <p:cNvPr id="9" name="Picture 8" descr="A picture containing outdoor, black, white, people&#10;&#10;Description automatically generated">
            <a:extLst>
              <a:ext uri="{FF2B5EF4-FFF2-40B4-BE49-F238E27FC236}">
                <a16:creationId xmlns:a16="http://schemas.microsoft.com/office/drawing/2014/main" id="{09C1F2AD-C60B-4FBA-9F09-7901CCE9F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4216" y="4336750"/>
            <a:ext cx="3832898" cy="1630754"/>
          </a:xfrm>
          <a:prstGeom prst="rect">
            <a:avLst/>
          </a:prstGeom>
        </p:spPr>
      </p:pic>
      <p:pic>
        <p:nvPicPr>
          <p:cNvPr id="11" name="Picture 10" descr="A picture containing outdoor&#10;&#10;Description automatically generated">
            <a:extLst>
              <a:ext uri="{FF2B5EF4-FFF2-40B4-BE49-F238E27FC236}">
                <a16:creationId xmlns:a16="http://schemas.microsoft.com/office/drawing/2014/main" id="{A68ADDE0-CA79-41D7-B5F1-E988F1EDC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4216" y="1520376"/>
            <a:ext cx="3832898" cy="2202144"/>
          </a:xfrm>
          <a:prstGeom prst="rect">
            <a:avLst/>
          </a:prstGeom>
        </p:spPr>
      </p:pic>
      <p:pic>
        <p:nvPicPr>
          <p:cNvPr id="13" name="Picture 12" descr="A picture containing tree, outdoor, plant&#10;&#10;Description automatically generated">
            <a:extLst>
              <a:ext uri="{FF2B5EF4-FFF2-40B4-BE49-F238E27FC236}">
                <a16:creationId xmlns:a16="http://schemas.microsoft.com/office/drawing/2014/main" id="{0C2CBCE7-67A2-427E-B99B-829FB5A3B2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868" y="4336750"/>
            <a:ext cx="3832898" cy="1647437"/>
          </a:xfrm>
          <a:prstGeom prst="rect">
            <a:avLst/>
          </a:prstGeom>
        </p:spPr>
      </p:pic>
    </p:spTree>
    <p:extLst>
      <p:ext uri="{BB962C8B-B14F-4D97-AF65-F5344CB8AC3E}">
        <p14:creationId xmlns:p14="http://schemas.microsoft.com/office/powerpoint/2010/main" val="472552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B398-CDFA-4F84-A8AC-682D0DAD6AD8}"/>
              </a:ext>
            </a:extLst>
          </p:cNvPr>
          <p:cNvSpPr>
            <a:spLocks noGrp="1"/>
          </p:cNvSpPr>
          <p:nvPr>
            <p:ph type="title"/>
          </p:nvPr>
        </p:nvSpPr>
        <p:spPr>
          <a:xfrm>
            <a:off x="838199" y="365125"/>
            <a:ext cx="10963275" cy="1325563"/>
          </a:xfrm>
        </p:spPr>
        <p:txBody>
          <a:bodyPr/>
          <a:lstStyle/>
          <a:p>
            <a:r>
              <a:rPr lang="en-GB" dirty="0"/>
              <a:t>Segmentation into tiles with regular sizes</a:t>
            </a:r>
          </a:p>
        </p:txBody>
      </p:sp>
      <p:sp>
        <p:nvSpPr>
          <p:cNvPr id="3" name="Content Placeholder 2">
            <a:extLst>
              <a:ext uri="{FF2B5EF4-FFF2-40B4-BE49-F238E27FC236}">
                <a16:creationId xmlns:a16="http://schemas.microsoft.com/office/drawing/2014/main" id="{EDD47045-E2D9-4349-A613-E72CEFDEC42E}"/>
              </a:ext>
            </a:extLst>
          </p:cNvPr>
          <p:cNvSpPr>
            <a:spLocks noGrp="1"/>
          </p:cNvSpPr>
          <p:nvPr>
            <p:ph idx="1"/>
          </p:nvPr>
        </p:nvSpPr>
        <p:spPr>
          <a:xfrm>
            <a:off x="673768" y="5746282"/>
            <a:ext cx="10680032" cy="711494"/>
          </a:xfrm>
        </p:spPr>
        <p:txBody>
          <a:bodyPr>
            <a:normAutofit fontScale="77500" lnSpcReduction="20000"/>
          </a:bodyPr>
          <a:lstStyle/>
          <a:p>
            <a:r>
              <a:rPr lang="en-GB" dirty="0"/>
              <a:t>1. Regular 256x256 images.                     2. Images with &lt;70% content get ignored.</a:t>
            </a:r>
          </a:p>
          <a:p>
            <a:r>
              <a:rPr lang="en-GB" dirty="0"/>
              <a:t>3. No need for large images as the pattern repeats over the entire image.</a:t>
            </a:r>
          </a:p>
          <a:p>
            <a:endParaRPr lang="en-GB" dirty="0"/>
          </a:p>
        </p:txBody>
      </p:sp>
      <p:pic>
        <p:nvPicPr>
          <p:cNvPr id="5" name="Picture 4" descr="A picture containing text, outdoor, black&#10;&#10;Description automatically generated">
            <a:extLst>
              <a:ext uri="{FF2B5EF4-FFF2-40B4-BE49-F238E27FC236}">
                <a16:creationId xmlns:a16="http://schemas.microsoft.com/office/drawing/2014/main" id="{83E735ED-E670-4E9D-9E8C-F85C073D9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7362" y="1292191"/>
            <a:ext cx="8547234" cy="4273618"/>
          </a:xfrm>
          <a:prstGeom prst="rect">
            <a:avLst/>
          </a:prstGeom>
        </p:spPr>
      </p:pic>
    </p:spTree>
    <p:extLst>
      <p:ext uri="{BB962C8B-B14F-4D97-AF65-F5344CB8AC3E}">
        <p14:creationId xmlns:p14="http://schemas.microsoft.com/office/powerpoint/2010/main" val="3400779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AA8C3-825C-4E1A-AEB2-098286BC482C}"/>
              </a:ext>
            </a:extLst>
          </p:cNvPr>
          <p:cNvSpPr>
            <a:spLocks noGrp="1"/>
          </p:cNvSpPr>
          <p:nvPr>
            <p:ph type="title"/>
          </p:nvPr>
        </p:nvSpPr>
        <p:spPr/>
        <p:txBody>
          <a:bodyPr/>
          <a:lstStyle/>
          <a:p>
            <a:r>
              <a:rPr lang="en-GB" dirty="0"/>
              <a:t>Prepare the Training/Testing images.</a:t>
            </a:r>
          </a:p>
        </p:txBody>
      </p:sp>
      <p:sp>
        <p:nvSpPr>
          <p:cNvPr id="3" name="Content Placeholder 2">
            <a:extLst>
              <a:ext uri="{FF2B5EF4-FFF2-40B4-BE49-F238E27FC236}">
                <a16:creationId xmlns:a16="http://schemas.microsoft.com/office/drawing/2014/main" id="{8F249D2C-4A09-43EB-ABEC-41A6526080EA}"/>
              </a:ext>
            </a:extLst>
          </p:cNvPr>
          <p:cNvSpPr>
            <a:spLocks noGrp="1"/>
          </p:cNvSpPr>
          <p:nvPr>
            <p:ph idx="1"/>
          </p:nvPr>
        </p:nvSpPr>
        <p:spPr>
          <a:xfrm>
            <a:off x="8885208" y="1780674"/>
            <a:ext cx="3200400" cy="4639579"/>
          </a:xfrm>
        </p:spPr>
        <p:txBody>
          <a:bodyPr>
            <a:normAutofit fontScale="40000" lnSpcReduction="20000"/>
          </a:bodyPr>
          <a:lstStyle/>
          <a:p>
            <a:r>
              <a:rPr lang="en-US" altLang="zh-CN" dirty="0"/>
              <a:t>Run132_Image38000_Crib0001_Row0_Col0.png</a:t>
            </a:r>
          </a:p>
          <a:p>
            <a:r>
              <a:rPr lang="en-US" altLang="zh-CN" dirty="0"/>
              <a:t>Run132_Image38000_Crib0001_Row0_Col1.png</a:t>
            </a:r>
          </a:p>
          <a:p>
            <a:r>
              <a:rPr lang="en-US" altLang="zh-CN" dirty="0"/>
              <a:t>Run132_Image38000_Crib0001_Row0_Col2.png</a:t>
            </a:r>
          </a:p>
          <a:p>
            <a:r>
              <a:rPr lang="en-US" altLang="zh-CN" dirty="0"/>
              <a:t>Run132_Image38000_Crib0001_Row1_Col0.png</a:t>
            </a:r>
          </a:p>
          <a:p>
            <a:r>
              <a:rPr lang="en-US" altLang="zh-CN" dirty="0"/>
              <a:t>Run132_Image38000_Crib0001_Row1_Col1.png</a:t>
            </a:r>
          </a:p>
          <a:p>
            <a:r>
              <a:rPr lang="en-US" altLang="zh-CN" dirty="0"/>
              <a:t>Run132_Image38000_Crib0001_Row1_Col2.png</a:t>
            </a:r>
          </a:p>
          <a:p>
            <a:r>
              <a:rPr lang="en-US" altLang="zh-CN" dirty="0"/>
              <a:t>Run132_Image38001_Crib0002_Row0_Col0.png</a:t>
            </a:r>
          </a:p>
          <a:p>
            <a:r>
              <a:rPr lang="en-US" altLang="zh-CN" dirty="0"/>
              <a:t>Run132_Image38001_Crib0002_Row0_Col1.png</a:t>
            </a:r>
          </a:p>
          <a:p>
            <a:r>
              <a:rPr lang="en-US" altLang="zh-CN" dirty="0"/>
              <a:t>Run132_Image38001_Crib0002_Row0_Col2.png</a:t>
            </a:r>
          </a:p>
          <a:p>
            <a:r>
              <a:rPr lang="en-US" altLang="zh-CN" dirty="0"/>
              <a:t>Run132_Image38001_Crib0003_Row0_Col0.png</a:t>
            </a:r>
          </a:p>
          <a:p>
            <a:r>
              <a:rPr lang="en-US" altLang="zh-CN" dirty="0"/>
              <a:t>Run132_Image38001_Crib0003_Row0_Col1.png</a:t>
            </a:r>
          </a:p>
          <a:p>
            <a:r>
              <a:rPr lang="en-US" altLang="zh-CN" dirty="0"/>
              <a:t>Run132_Image38001_Crib0003_Row0_Col2.png</a:t>
            </a:r>
          </a:p>
          <a:p>
            <a:r>
              <a:rPr lang="en-US" altLang="zh-CN" dirty="0"/>
              <a:t>Run132_Image38001_Crib0003_Row1_Col0.png</a:t>
            </a:r>
          </a:p>
          <a:p>
            <a:r>
              <a:rPr lang="en-US" altLang="zh-CN" dirty="0"/>
              <a:t>Run132_Image38001_Crib0003_Row1_Col1.png</a:t>
            </a:r>
          </a:p>
          <a:p>
            <a:r>
              <a:rPr lang="en-US" altLang="zh-CN" dirty="0"/>
              <a:t>Run132_Image38001_Crib0003_Row1_Col2.png</a:t>
            </a:r>
          </a:p>
          <a:p>
            <a:r>
              <a:rPr lang="en-US" altLang="zh-CN" dirty="0"/>
              <a:t>Run132_Image38002_Crib0004_Row0_Col0.png</a:t>
            </a:r>
          </a:p>
          <a:p>
            <a:r>
              <a:rPr lang="en-US" altLang="zh-CN" dirty="0"/>
              <a:t>Run132_Image38003_Crib0006_Row0_Col1.png</a:t>
            </a:r>
          </a:p>
          <a:p>
            <a:r>
              <a:rPr lang="en-US" altLang="zh-CN" dirty="0"/>
              <a:t>Run132_Image38003_Crib0006_Row0_Col2.png</a:t>
            </a:r>
          </a:p>
          <a:p>
            <a:pPr marL="0" indent="0">
              <a:buNone/>
            </a:pPr>
            <a:r>
              <a:rPr lang="en-GB" dirty="0"/>
              <a:t> </a:t>
            </a:r>
          </a:p>
        </p:txBody>
      </p:sp>
      <p:pic>
        <p:nvPicPr>
          <p:cNvPr id="5" name="Picture 4" descr="Table&#10;&#10;Description automatically generated with medium confidence">
            <a:extLst>
              <a:ext uri="{FF2B5EF4-FFF2-40B4-BE49-F238E27FC236}">
                <a16:creationId xmlns:a16="http://schemas.microsoft.com/office/drawing/2014/main" id="{9916589D-A645-4376-A75B-4E1713492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24" y="1690688"/>
            <a:ext cx="8380640" cy="4434825"/>
          </a:xfrm>
          <a:prstGeom prst="rect">
            <a:avLst/>
          </a:prstGeom>
        </p:spPr>
      </p:pic>
    </p:spTree>
    <p:extLst>
      <p:ext uri="{BB962C8B-B14F-4D97-AF65-F5344CB8AC3E}">
        <p14:creationId xmlns:p14="http://schemas.microsoft.com/office/powerpoint/2010/main" val="1150032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Workflow</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a:xfrm>
            <a:off x="838200" y="1825625"/>
            <a:ext cx="9142562" cy="3341598"/>
          </a:xfrm>
        </p:spPr>
        <p:txBody>
          <a:bodyPr/>
          <a:lstStyle/>
          <a:p>
            <a:r>
              <a:rPr lang="en-GB" dirty="0"/>
              <a:t>Locating Rails</a:t>
            </a:r>
          </a:p>
          <a:p>
            <a:r>
              <a:rPr lang="en-GB" dirty="0"/>
              <a:t>Stitching</a:t>
            </a:r>
          </a:p>
          <a:p>
            <a:r>
              <a:rPr lang="en-GB" dirty="0"/>
              <a:t>Locating Sleepers</a:t>
            </a:r>
          </a:p>
          <a:p>
            <a:r>
              <a:rPr lang="en-GB" dirty="0"/>
              <a:t>Extract Crib Images</a:t>
            </a:r>
          </a:p>
          <a:p>
            <a:r>
              <a:rPr lang="en-GB" dirty="0"/>
              <a:t>Break Down to Regular Segment Images (256x256 pixels).</a:t>
            </a:r>
          </a:p>
          <a:p>
            <a:r>
              <a:rPr lang="en-GB" dirty="0"/>
              <a:t>CNN classification.</a:t>
            </a:r>
          </a:p>
          <a:p>
            <a:endParaRPr lang="en-GB" dirty="0"/>
          </a:p>
        </p:txBody>
      </p:sp>
    </p:spTree>
    <p:extLst>
      <p:ext uri="{BB962C8B-B14F-4D97-AF65-F5344CB8AC3E}">
        <p14:creationId xmlns:p14="http://schemas.microsoft.com/office/powerpoint/2010/main" val="711542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B84D4-5CC1-4985-9F17-A0C65979B662}"/>
              </a:ext>
            </a:extLst>
          </p:cNvPr>
          <p:cNvSpPr>
            <a:spLocks noGrp="1"/>
          </p:cNvSpPr>
          <p:nvPr>
            <p:ph type="title"/>
          </p:nvPr>
        </p:nvSpPr>
        <p:spPr/>
        <p:txBody>
          <a:bodyPr/>
          <a:lstStyle/>
          <a:p>
            <a:r>
              <a:rPr lang="en-GB" dirty="0"/>
              <a:t>Prepare the Training/Testing Images</a:t>
            </a:r>
          </a:p>
        </p:txBody>
      </p:sp>
      <p:sp>
        <p:nvSpPr>
          <p:cNvPr id="3" name="Content Placeholder 2">
            <a:extLst>
              <a:ext uri="{FF2B5EF4-FFF2-40B4-BE49-F238E27FC236}">
                <a16:creationId xmlns:a16="http://schemas.microsoft.com/office/drawing/2014/main" id="{0C73AD3E-3CFD-4486-A3D2-ED6EC233C6E2}"/>
              </a:ext>
            </a:extLst>
          </p:cNvPr>
          <p:cNvSpPr>
            <a:spLocks noGrp="1"/>
          </p:cNvSpPr>
          <p:nvPr>
            <p:ph idx="1"/>
          </p:nvPr>
        </p:nvSpPr>
        <p:spPr>
          <a:xfrm>
            <a:off x="8082950" y="1690688"/>
            <a:ext cx="3838755" cy="4597969"/>
          </a:xfrm>
        </p:spPr>
        <p:txBody>
          <a:bodyPr>
            <a:normAutofit fontScale="47500" lnSpcReduction="20000"/>
          </a:bodyPr>
          <a:lstStyle/>
          <a:p>
            <a:r>
              <a:rPr lang="en-GB" dirty="0"/>
              <a:t>Run132_Image39492_Crib2925_Row0_Col0.png</a:t>
            </a:r>
          </a:p>
          <a:p>
            <a:r>
              <a:rPr lang="en-GB" dirty="0"/>
              <a:t>Run132_Image39492_Crib2925_Row0_Col1.png</a:t>
            </a:r>
          </a:p>
          <a:p>
            <a:r>
              <a:rPr lang="en-GB" dirty="0"/>
              <a:t>Run132_Image39492_Crib2925_Row0_Col2.png</a:t>
            </a:r>
          </a:p>
          <a:p>
            <a:r>
              <a:rPr lang="en-GB" dirty="0"/>
              <a:t>Run132_Image45057_Crib12906_Row0_Col0.png</a:t>
            </a:r>
          </a:p>
          <a:p>
            <a:r>
              <a:rPr lang="en-GB" dirty="0"/>
              <a:t>Run132_Image45057_Crib12906_Row0_Col1.png</a:t>
            </a:r>
          </a:p>
          <a:p>
            <a:r>
              <a:rPr lang="en-GB" dirty="0"/>
              <a:t>Run132_Image45057_Crib12906_Row1_Col0.png</a:t>
            </a:r>
          </a:p>
          <a:p>
            <a:r>
              <a:rPr lang="en-GB" dirty="0"/>
              <a:t>Run132_Image45057_Crib12906_Row1_Col1.png</a:t>
            </a:r>
          </a:p>
          <a:p>
            <a:r>
              <a:rPr lang="en-GB" dirty="0"/>
              <a:t>Run132_Image45057_Crib12906_Row1_Col2.png</a:t>
            </a:r>
          </a:p>
          <a:p>
            <a:r>
              <a:rPr lang="en-GB" dirty="0"/>
              <a:t>Run132_Image45057_Crib12907_Row0_Col0.png</a:t>
            </a:r>
          </a:p>
          <a:p>
            <a:r>
              <a:rPr lang="en-GB" dirty="0"/>
              <a:t>Run132_Image45057_Crib12907_Row0_Col1.png</a:t>
            </a:r>
          </a:p>
          <a:p>
            <a:r>
              <a:rPr lang="en-GB" dirty="0"/>
              <a:t>Run132_Image45057_Crib12907_Row0_Col2.png</a:t>
            </a:r>
          </a:p>
          <a:p>
            <a:r>
              <a:rPr lang="en-GB" dirty="0"/>
              <a:t>Run132_Image45057_Crib12907_Row1_Col0.png</a:t>
            </a:r>
          </a:p>
          <a:p>
            <a:r>
              <a:rPr lang="en-GB" dirty="0"/>
              <a:t>Run132_Image45057_Crib12907_Row1_Col1.png</a:t>
            </a:r>
          </a:p>
          <a:p>
            <a:r>
              <a:rPr lang="en-GB" dirty="0"/>
              <a:t>Run132_Image45057_Crib12907_Row1_Col2.png</a:t>
            </a:r>
          </a:p>
          <a:p>
            <a:r>
              <a:rPr lang="en-GB" dirty="0"/>
              <a:t>Run132_Image45058_Crib12908_Row0_Col0.png</a:t>
            </a:r>
          </a:p>
          <a:p>
            <a:r>
              <a:rPr lang="en-GB" dirty="0"/>
              <a:t>Run132_Image45058_Crib12908_Row0_Col1.png</a:t>
            </a:r>
          </a:p>
          <a:p>
            <a:r>
              <a:rPr lang="en-GB" dirty="0"/>
              <a:t>Run132_Image45058_Crib12908_Row0_Col2.png</a:t>
            </a:r>
          </a:p>
        </p:txBody>
      </p:sp>
      <p:pic>
        <p:nvPicPr>
          <p:cNvPr id="6" name="Picture 5" descr="A picture containing text, outdoor&#10;&#10;Description automatically generated">
            <a:extLst>
              <a:ext uri="{FF2B5EF4-FFF2-40B4-BE49-F238E27FC236}">
                <a16:creationId xmlns:a16="http://schemas.microsoft.com/office/drawing/2014/main" id="{F45CEC72-06CB-4D9E-B171-0172D6110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94" y="1690688"/>
            <a:ext cx="7392492" cy="3856097"/>
          </a:xfrm>
          <a:prstGeom prst="rect">
            <a:avLst/>
          </a:prstGeom>
        </p:spPr>
      </p:pic>
    </p:spTree>
    <p:extLst>
      <p:ext uri="{BB962C8B-B14F-4D97-AF65-F5344CB8AC3E}">
        <p14:creationId xmlns:p14="http://schemas.microsoft.com/office/powerpoint/2010/main" val="3453318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2241A-C21B-4568-A15E-290D28D05A15}"/>
              </a:ext>
            </a:extLst>
          </p:cNvPr>
          <p:cNvSpPr>
            <a:spLocks noGrp="1"/>
          </p:cNvSpPr>
          <p:nvPr>
            <p:ph type="title"/>
          </p:nvPr>
        </p:nvSpPr>
        <p:spPr/>
        <p:txBody>
          <a:bodyPr/>
          <a:lstStyle/>
          <a:p>
            <a:r>
              <a:rPr lang="en-GB" dirty="0"/>
              <a:t>CNN Structure</a:t>
            </a:r>
          </a:p>
        </p:txBody>
      </p:sp>
      <p:sp>
        <p:nvSpPr>
          <p:cNvPr id="3" name="Content Placeholder 2">
            <a:extLst>
              <a:ext uri="{FF2B5EF4-FFF2-40B4-BE49-F238E27FC236}">
                <a16:creationId xmlns:a16="http://schemas.microsoft.com/office/drawing/2014/main" id="{ABDF4A18-B75B-4F4E-B321-F5BE5278695C}"/>
              </a:ext>
            </a:extLst>
          </p:cNvPr>
          <p:cNvSpPr>
            <a:spLocks noGrp="1"/>
          </p:cNvSpPr>
          <p:nvPr>
            <p:ph idx="1"/>
          </p:nvPr>
        </p:nvSpPr>
        <p:spPr>
          <a:xfrm>
            <a:off x="1098512" y="1690688"/>
            <a:ext cx="3367391" cy="4805363"/>
          </a:xfrm>
        </p:spPr>
        <p:txBody>
          <a:bodyPr>
            <a:normAutofit fontScale="85000" lnSpcReduction="10000"/>
          </a:bodyPr>
          <a:lstStyle/>
          <a:p>
            <a:r>
              <a:rPr lang="en-GB" dirty="0"/>
              <a:t>Input is a fixed 256x256 grayscale image.</a:t>
            </a:r>
          </a:p>
          <a:p>
            <a:r>
              <a:rPr lang="en-GB" dirty="0"/>
              <a:t>Basic convolution structure: 32 * (3,3) convolution layer + (2,2) </a:t>
            </a:r>
            <a:r>
              <a:rPr lang="en-GB" dirty="0" err="1"/>
              <a:t>maxpooling</a:t>
            </a:r>
            <a:endParaRPr lang="en-GB" dirty="0"/>
          </a:p>
          <a:p>
            <a:r>
              <a:rPr lang="en-GB" dirty="0"/>
              <a:t>Repeat the structure 3 times to bring the size down to 12 by 12 with 32 channels. (6272 features altogether).</a:t>
            </a:r>
          </a:p>
          <a:p>
            <a:r>
              <a:rPr lang="en-GB" dirty="0"/>
              <a:t>6272</a:t>
            </a:r>
            <a:r>
              <a:rPr lang="en-GB" dirty="0">
                <a:sym typeface="Wingdings" panose="05000000000000000000" pitchFamily="2" charset="2"/>
              </a:rPr>
              <a:t>64642 fully connected layers for feature selection</a:t>
            </a:r>
            <a:r>
              <a:rPr lang="en-GB" dirty="0"/>
              <a:t>.</a:t>
            </a:r>
          </a:p>
          <a:p>
            <a:endParaRPr lang="en-GB" dirty="0"/>
          </a:p>
        </p:txBody>
      </p:sp>
      <p:pic>
        <p:nvPicPr>
          <p:cNvPr id="5" name="Picture 4" descr="Table&#10;&#10;Description automatically generated with medium confidence">
            <a:extLst>
              <a:ext uri="{FF2B5EF4-FFF2-40B4-BE49-F238E27FC236}">
                <a16:creationId xmlns:a16="http://schemas.microsoft.com/office/drawing/2014/main" id="{0CFCA5AB-5933-4F8E-8589-0DE8A65A4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2787" y="0"/>
            <a:ext cx="2739571" cy="6858000"/>
          </a:xfrm>
          <a:prstGeom prst="rect">
            <a:avLst/>
          </a:prstGeom>
        </p:spPr>
      </p:pic>
    </p:spTree>
    <p:extLst>
      <p:ext uri="{BB962C8B-B14F-4D97-AF65-F5344CB8AC3E}">
        <p14:creationId xmlns:p14="http://schemas.microsoft.com/office/powerpoint/2010/main" val="399465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6813F-B93C-404D-A532-75185F75516D}"/>
              </a:ext>
            </a:extLst>
          </p:cNvPr>
          <p:cNvSpPr>
            <a:spLocks noGrp="1"/>
          </p:cNvSpPr>
          <p:nvPr>
            <p:ph type="title"/>
          </p:nvPr>
        </p:nvSpPr>
        <p:spPr/>
        <p:txBody>
          <a:bodyPr/>
          <a:lstStyle/>
          <a:p>
            <a:r>
              <a:rPr lang="en-GB" dirty="0"/>
              <a:t>Training/Testing Results</a:t>
            </a:r>
          </a:p>
        </p:txBody>
      </p:sp>
      <p:sp>
        <p:nvSpPr>
          <p:cNvPr id="3" name="Content Placeholder 2">
            <a:extLst>
              <a:ext uri="{FF2B5EF4-FFF2-40B4-BE49-F238E27FC236}">
                <a16:creationId xmlns:a16="http://schemas.microsoft.com/office/drawing/2014/main" id="{F406E55A-F56F-4458-88E9-0DC43500E583}"/>
              </a:ext>
            </a:extLst>
          </p:cNvPr>
          <p:cNvSpPr>
            <a:spLocks noGrp="1"/>
          </p:cNvSpPr>
          <p:nvPr>
            <p:ph idx="1"/>
          </p:nvPr>
        </p:nvSpPr>
        <p:spPr>
          <a:xfrm>
            <a:off x="8044774" y="1825624"/>
            <a:ext cx="3639766" cy="4351338"/>
          </a:xfrm>
        </p:spPr>
        <p:txBody>
          <a:bodyPr>
            <a:normAutofit lnSpcReduction="10000"/>
          </a:bodyPr>
          <a:lstStyle/>
          <a:p>
            <a:r>
              <a:rPr lang="en-GB" dirty="0"/>
              <a:t>The focus is on the clean crib feature, which can be characterised.</a:t>
            </a:r>
          </a:p>
          <a:p>
            <a:r>
              <a:rPr lang="en-GB" dirty="0"/>
              <a:t>Whereas muddy crib feature can vary significantly.</a:t>
            </a:r>
          </a:p>
          <a:p>
            <a:r>
              <a:rPr lang="en-GB" dirty="0"/>
              <a:t>The aim is to find the best feature to classify clean cribs with confidence.</a:t>
            </a:r>
          </a:p>
        </p:txBody>
      </p:sp>
      <p:pic>
        <p:nvPicPr>
          <p:cNvPr id="6" name="Picture 5" descr="Chart, line chart&#10;&#10;Description automatically generated">
            <a:extLst>
              <a:ext uri="{FF2B5EF4-FFF2-40B4-BE49-F238E27FC236}">
                <a16:creationId xmlns:a16="http://schemas.microsoft.com/office/drawing/2014/main" id="{5841CBF5-075C-495E-8F13-81A79D1DE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60" y="1417637"/>
            <a:ext cx="7075048" cy="5167312"/>
          </a:xfrm>
          <a:prstGeom prst="rect">
            <a:avLst/>
          </a:prstGeom>
        </p:spPr>
      </p:pic>
    </p:spTree>
    <p:extLst>
      <p:ext uri="{BB962C8B-B14F-4D97-AF65-F5344CB8AC3E}">
        <p14:creationId xmlns:p14="http://schemas.microsoft.com/office/powerpoint/2010/main" val="4105328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AF56-E088-70C1-55BB-054B8718EDA1}"/>
              </a:ext>
            </a:extLst>
          </p:cNvPr>
          <p:cNvSpPr>
            <a:spLocks noGrp="1"/>
          </p:cNvSpPr>
          <p:nvPr>
            <p:ph type="title"/>
          </p:nvPr>
        </p:nvSpPr>
        <p:spPr/>
        <p:txBody>
          <a:bodyPr/>
          <a:lstStyle/>
          <a:p>
            <a:r>
              <a:rPr lang="en-GB" dirty="0"/>
              <a:t>Testing Results</a:t>
            </a:r>
          </a:p>
        </p:txBody>
      </p:sp>
      <p:sp>
        <p:nvSpPr>
          <p:cNvPr id="3" name="Content Placeholder 2">
            <a:extLst>
              <a:ext uri="{FF2B5EF4-FFF2-40B4-BE49-F238E27FC236}">
                <a16:creationId xmlns:a16="http://schemas.microsoft.com/office/drawing/2014/main" id="{FD5B11D2-587E-1795-04D6-1E179C10081A}"/>
              </a:ext>
            </a:extLst>
          </p:cNvPr>
          <p:cNvSpPr>
            <a:spLocks noGrp="1"/>
          </p:cNvSpPr>
          <p:nvPr>
            <p:ph idx="1"/>
          </p:nvPr>
        </p:nvSpPr>
        <p:spPr>
          <a:xfrm>
            <a:off x="8826366" y="1825625"/>
            <a:ext cx="2527433" cy="4351338"/>
          </a:xfrm>
        </p:spPr>
        <p:txBody>
          <a:bodyPr>
            <a:normAutofit fontScale="92500"/>
          </a:bodyPr>
          <a:lstStyle/>
          <a:p>
            <a:r>
              <a:rPr lang="en-GB" dirty="0"/>
              <a:t>Need more training data for the mud sport category.</a:t>
            </a:r>
          </a:p>
          <a:p>
            <a:r>
              <a:rPr lang="en-GB" dirty="0"/>
              <a:t>Good consistency between runs. </a:t>
            </a:r>
            <a:r>
              <a:rPr lang="en-GB" dirty="0">
                <a:sym typeface="Wingdings" panose="05000000000000000000" pitchFamily="2" charset="2"/>
              </a:rPr>
              <a:t></a:t>
            </a:r>
            <a:endParaRPr lang="en-GB" dirty="0"/>
          </a:p>
          <a:p>
            <a:r>
              <a:rPr lang="en-GB" dirty="0"/>
              <a:t>Bad separation in the Rio Tinto run. </a:t>
            </a:r>
            <a:r>
              <a:rPr lang="en-GB" dirty="0">
                <a:sym typeface="Wingdings" panose="05000000000000000000" pitchFamily="2" charset="2"/>
              </a:rPr>
              <a:t></a:t>
            </a:r>
            <a:endParaRPr lang="en-GB" dirty="0"/>
          </a:p>
        </p:txBody>
      </p:sp>
      <p:pic>
        <p:nvPicPr>
          <p:cNvPr id="9" name="Picture 8" descr="Chart, line chart&#10;&#10;Description automatically generated">
            <a:extLst>
              <a:ext uri="{FF2B5EF4-FFF2-40B4-BE49-F238E27FC236}">
                <a16:creationId xmlns:a16="http://schemas.microsoft.com/office/drawing/2014/main" id="{42F3B1B8-5B06-0FD2-79BF-662BC9C5B3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43" y="1318659"/>
            <a:ext cx="7436584" cy="5539341"/>
          </a:xfrm>
          <a:prstGeom prst="rect">
            <a:avLst/>
          </a:prstGeom>
        </p:spPr>
      </p:pic>
    </p:spTree>
    <p:extLst>
      <p:ext uri="{BB962C8B-B14F-4D97-AF65-F5344CB8AC3E}">
        <p14:creationId xmlns:p14="http://schemas.microsoft.com/office/powerpoint/2010/main" val="450029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24071-B19F-B95A-3472-6EE26688EBE4}"/>
              </a:ext>
            </a:extLst>
          </p:cNvPr>
          <p:cNvSpPr>
            <a:spLocks noGrp="1"/>
          </p:cNvSpPr>
          <p:nvPr>
            <p:ph type="title"/>
          </p:nvPr>
        </p:nvSpPr>
        <p:spPr/>
        <p:txBody>
          <a:bodyPr/>
          <a:lstStyle/>
          <a:p>
            <a:r>
              <a:rPr lang="en-GB" dirty="0"/>
              <a:t>Testing Results</a:t>
            </a:r>
          </a:p>
        </p:txBody>
      </p:sp>
      <p:sp>
        <p:nvSpPr>
          <p:cNvPr id="3" name="Content Placeholder 2">
            <a:extLst>
              <a:ext uri="{FF2B5EF4-FFF2-40B4-BE49-F238E27FC236}">
                <a16:creationId xmlns:a16="http://schemas.microsoft.com/office/drawing/2014/main" id="{8747F01F-B0AF-CEB0-86FE-48405684C27F}"/>
              </a:ext>
            </a:extLst>
          </p:cNvPr>
          <p:cNvSpPr>
            <a:spLocks noGrp="1"/>
          </p:cNvSpPr>
          <p:nvPr>
            <p:ph idx="1"/>
          </p:nvPr>
        </p:nvSpPr>
        <p:spPr>
          <a:xfrm>
            <a:off x="645695" y="1557494"/>
            <a:ext cx="10515600" cy="1325563"/>
          </a:xfrm>
        </p:spPr>
        <p:txBody>
          <a:bodyPr>
            <a:normAutofit fontScale="92500" lnSpcReduction="10000"/>
          </a:bodyPr>
          <a:lstStyle/>
          <a:p>
            <a:r>
              <a:rPr lang="en-GB" dirty="0"/>
              <a:t>Labelling rule for each frame: at least one tile is predicted as mud spot.</a:t>
            </a:r>
          </a:p>
          <a:p>
            <a:r>
              <a:rPr lang="en-GB" dirty="0"/>
              <a:t>False Negative: Ranked as mud (SMI=3) but predicted by CNN as clean.</a:t>
            </a:r>
          </a:p>
          <a:p>
            <a:r>
              <a:rPr lang="en-GB" dirty="0"/>
              <a:t>False Positive: Ranked as clean (SMI=1) but predicted by CNN as mud.</a:t>
            </a:r>
          </a:p>
          <a:p>
            <a:endParaRPr lang="en-GB" dirty="0"/>
          </a:p>
        </p:txBody>
      </p:sp>
      <p:sp>
        <p:nvSpPr>
          <p:cNvPr id="5" name="Rectangle 1">
            <a:extLst>
              <a:ext uri="{FF2B5EF4-FFF2-40B4-BE49-F238E27FC236}">
                <a16:creationId xmlns:a16="http://schemas.microsoft.com/office/drawing/2014/main" id="{FB64966D-E782-E4EF-5119-C26168ED3453}"/>
              </a:ext>
            </a:extLst>
          </p:cNvPr>
          <p:cNvSpPr>
            <a:spLocks noChangeArrowheads="1"/>
          </p:cNvSpPr>
          <p:nvPr/>
        </p:nvSpPr>
        <p:spPr bwMode="auto">
          <a:xfrm>
            <a:off x="645695" y="2733155"/>
            <a:ext cx="127434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EE952FA2-1A08-4D74-2D97-851FEB4AC5BD}"/>
              </a:ext>
            </a:extLst>
          </p:cNvPr>
          <p:cNvGraphicFramePr>
            <a:graphicFrameLocks noGrp="1"/>
          </p:cNvGraphicFramePr>
          <p:nvPr>
            <p:extLst>
              <p:ext uri="{D42A27DB-BD31-4B8C-83A1-F6EECF244321}">
                <p14:modId xmlns:p14="http://schemas.microsoft.com/office/powerpoint/2010/main" val="2993365504"/>
              </p:ext>
            </p:extLst>
          </p:nvPr>
        </p:nvGraphicFramePr>
        <p:xfrm>
          <a:off x="645697" y="2866349"/>
          <a:ext cx="10515598" cy="3922819"/>
        </p:xfrm>
        <a:graphic>
          <a:graphicData uri="http://schemas.openxmlformats.org/drawingml/2006/table">
            <a:tbl>
              <a:tblPr>
                <a:tableStyleId>{5C22544A-7EE6-4342-B048-85BDC9FD1C3A}</a:tableStyleId>
              </a:tblPr>
              <a:tblGrid>
                <a:gridCol w="807454">
                  <a:extLst>
                    <a:ext uri="{9D8B030D-6E8A-4147-A177-3AD203B41FA5}">
                      <a16:colId xmlns:a16="http://schemas.microsoft.com/office/drawing/2014/main" val="2224537532"/>
                    </a:ext>
                  </a:extLst>
                </a:gridCol>
                <a:gridCol w="927077">
                  <a:extLst>
                    <a:ext uri="{9D8B030D-6E8A-4147-A177-3AD203B41FA5}">
                      <a16:colId xmlns:a16="http://schemas.microsoft.com/office/drawing/2014/main" val="3365436033"/>
                    </a:ext>
                  </a:extLst>
                </a:gridCol>
                <a:gridCol w="628020">
                  <a:extLst>
                    <a:ext uri="{9D8B030D-6E8A-4147-A177-3AD203B41FA5}">
                      <a16:colId xmlns:a16="http://schemas.microsoft.com/office/drawing/2014/main" val="213820842"/>
                    </a:ext>
                  </a:extLst>
                </a:gridCol>
                <a:gridCol w="1001842">
                  <a:extLst>
                    <a:ext uri="{9D8B030D-6E8A-4147-A177-3AD203B41FA5}">
                      <a16:colId xmlns:a16="http://schemas.microsoft.com/office/drawing/2014/main" val="1735053631"/>
                    </a:ext>
                  </a:extLst>
                </a:gridCol>
                <a:gridCol w="792502">
                  <a:extLst>
                    <a:ext uri="{9D8B030D-6E8A-4147-A177-3AD203B41FA5}">
                      <a16:colId xmlns:a16="http://schemas.microsoft.com/office/drawing/2014/main" val="424433342"/>
                    </a:ext>
                  </a:extLst>
                </a:gridCol>
                <a:gridCol w="807454">
                  <a:extLst>
                    <a:ext uri="{9D8B030D-6E8A-4147-A177-3AD203B41FA5}">
                      <a16:colId xmlns:a16="http://schemas.microsoft.com/office/drawing/2014/main" val="1732625098"/>
                    </a:ext>
                  </a:extLst>
                </a:gridCol>
                <a:gridCol w="706523">
                  <a:extLst>
                    <a:ext uri="{9D8B030D-6E8A-4147-A177-3AD203B41FA5}">
                      <a16:colId xmlns:a16="http://schemas.microsoft.com/office/drawing/2014/main" val="3513178098"/>
                    </a:ext>
                  </a:extLst>
                </a:gridCol>
                <a:gridCol w="762596">
                  <a:extLst>
                    <a:ext uri="{9D8B030D-6E8A-4147-A177-3AD203B41FA5}">
                      <a16:colId xmlns:a16="http://schemas.microsoft.com/office/drawing/2014/main" val="2981367337"/>
                    </a:ext>
                  </a:extLst>
                </a:gridCol>
                <a:gridCol w="762596">
                  <a:extLst>
                    <a:ext uri="{9D8B030D-6E8A-4147-A177-3AD203B41FA5}">
                      <a16:colId xmlns:a16="http://schemas.microsoft.com/office/drawing/2014/main" val="2500980174"/>
                    </a:ext>
                  </a:extLst>
                </a:gridCol>
                <a:gridCol w="732690">
                  <a:extLst>
                    <a:ext uri="{9D8B030D-6E8A-4147-A177-3AD203B41FA5}">
                      <a16:colId xmlns:a16="http://schemas.microsoft.com/office/drawing/2014/main" val="1582090390"/>
                    </a:ext>
                  </a:extLst>
                </a:gridCol>
                <a:gridCol w="807454">
                  <a:extLst>
                    <a:ext uri="{9D8B030D-6E8A-4147-A177-3AD203B41FA5}">
                      <a16:colId xmlns:a16="http://schemas.microsoft.com/office/drawing/2014/main" val="1864088836"/>
                    </a:ext>
                  </a:extLst>
                </a:gridCol>
                <a:gridCol w="598114">
                  <a:extLst>
                    <a:ext uri="{9D8B030D-6E8A-4147-A177-3AD203B41FA5}">
                      <a16:colId xmlns:a16="http://schemas.microsoft.com/office/drawing/2014/main" val="3458612484"/>
                    </a:ext>
                  </a:extLst>
                </a:gridCol>
                <a:gridCol w="1181276">
                  <a:extLst>
                    <a:ext uri="{9D8B030D-6E8A-4147-A177-3AD203B41FA5}">
                      <a16:colId xmlns:a16="http://schemas.microsoft.com/office/drawing/2014/main" val="1211669936"/>
                    </a:ext>
                  </a:extLst>
                </a:gridCol>
              </a:tblGrid>
              <a:tr h="1742722">
                <a:tc>
                  <a:txBody>
                    <a:bodyPr/>
                    <a:lstStyle/>
                    <a:p>
                      <a:pPr algn="l" fontAlgn="b"/>
                      <a:r>
                        <a:rPr lang="en-GB" sz="1400" u="none" strike="noStrike">
                          <a:effectLst/>
                        </a:rPr>
                        <a:t>Run#</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Total number of Images</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Start#</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End#</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Number of extracted cribs</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Number of cut blocks</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Labelled Clean</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Ranked Mud</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False negatives%</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Labelled Mud</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Ranked Clean</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False Positive%</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dirty="0">
                          <a:effectLst/>
                        </a:rPr>
                        <a:t>Used for CNN </a:t>
                      </a:r>
                      <a:r>
                        <a:rPr lang="en-GB" sz="1400" u="none" strike="noStrike" dirty="0" err="1">
                          <a:effectLst/>
                        </a:rPr>
                        <a:t>traning</a:t>
                      </a:r>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5241035"/>
                  </a:ext>
                </a:extLst>
              </a:tr>
              <a:tr h="435681">
                <a:tc>
                  <a:txBody>
                    <a:bodyPr/>
                    <a:lstStyle/>
                    <a:p>
                      <a:pPr algn="r" fontAlgn="b"/>
                      <a:r>
                        <a:rPr lang="en-GB" sz="1400" u="none" strike="noStrike">
                          <a:effectLst/>
                        </a:rPr>
                        <a:t>132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38000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47999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19,957</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85,638</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9,364</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0.01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637</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389.00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61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Small subset</a:t>
                      </a:r>
                      <a:endParaRPr lang="en-GB"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2654967"/>
                  </a:ext>
                </a:extLst>
              </a:tr>
              <a:tr h="435681">
                <a:tc>
                  <a:txBody>
                    <a:bodyPr/>
                    <a:lstStyle/>
                    <a:p>
                      <a:pPr algn="r" fontAlgn="b"/>
                      <a:r>
                        <a:rPr lang="en-GB" sz="1400" u="none" strike="noStrike">
                          <a:effectLst/>
                        </a:rPr>
                        <a:t>354</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5,500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13499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10,622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56,392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5,091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0.10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409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385.00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94</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Small subset</a:t>
                      </a:r>
                      <a:endParaRPr lang="en-GB"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26094791"/>
                  </a:ext>
                </a:extLst>
              </a:tr>
              <a:tr h="435681">
                <a:tc>
                  <a:txBody>
                    <a:bodyPr/>
                    <a:lstStyle/>
                    <a:p>
                      <a:pPr algn="l" fontAlgn="b"/>
                      <a:r>
                        <a:rPr lang="en-GB" sz="1400" u="none" strike="noStrike">
                          <a:effectLst/>
                        </a:rPr>
                        <a:t>364 batch1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10,001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52000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62000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19,041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142,186</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8,318</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1,683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1436.00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85</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Small subset</a:t>
                      </a:r>
                      <a:endParaRPr lang="en-GB"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685222"/>
                  </a:ext>
                </a:extLst>
              </a:tr>
              <a:tr h="435681">
                <a:tc>
                  <a:txBody>
                    <a:bodyPr/>
                    <a:lstStyle/>
                    <a:p>
                      <a:pPr algn="l" fontAlgn="b"/>
                      <a:r>
                        <a:rPr lang="en-GB" sz="1400" u="none" strike="noStrike">
                          <a:effectLst/>
                        </a:rPr>
                        <a:t>364 batch2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70000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79999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18,890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144,832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8,528</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48.00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0.56</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1,473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1225.00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No</a:t>
                      </a:r>
                      <a:endParaRPr lang="en-GB"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00240713"/>
                  </a:ext>
                </a:extLst>
              </a:tr>
              <a:tr h="435681">
                <a:tc>
                  <a:txBody>
                    <a:bodyPr/>
                    <a:lstStyle/>
                    <a:p>
                      <a:pPr algn="l" fontAlgn="b"/>
                      <a:r>
                        <a:rPr lang="en-GB" sz="1400" u="none" strike="noStrike">
                          <a:effectLst/>
                        </a:rPr>
                        <a:t>364 batch3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10,001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85000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95000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18,918</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144,514</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8,104</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15.00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0.19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1,897</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1694.00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dirty="0">
                          <a:effectLst/>
                        </a:rPr>
                        <a:t>No</a:t>
                      </a:r>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23879785"/>
                  </a:ext>
                </a:extLst>
              </a:tr>
            </a:tbl>
          </a:graphicData>
        </a:graphic>
      </p:graphicFrame>
    </p:spTree>
    <p:extLst>
      <p:ext uri="{BB962C8B-B14F-4D97-AF65-F5344CB8AC3E}">
        <p14:creationId xmlns:p14="http://schemas.microsoft.com/office/powerpoint/2010/main" val="4263426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F8B02-FCEF-D203-AD58-50382BC40DFE}"/>
              </a:ext>
            </a:extLst>
          </p:cNvPr>
          <p:cNvSpPr>
            <a:spLocks noGrp="1"/>
          </p:cNvSpPr>
          <p:nvPr>
            <p:ph type="title"/>
          </p:nvPr>
        </p:nvSpPr>
        <p:spPr/>
        <p:txBody>
          <a:bodyPr/>
          <a:lstStyle/>
          <a:p>
            <a:r>
              <a:rPr lang="en-GB" dirty="0"/>
              <a:t>Classification Value Range -30</a:t>
            </a:r>
            <a:r>
              <a:rPr lang="en-GB" dirty="0">
                <a:sym typeface="Wingdings" panose="05000000000000000000" pitchFamily="2" charset="2"/>
              </a:rPr>
              <a:t>-25</a:t>
            </a:r>
            <a:endParaRPr lang="en-GB" dirty="0"/>
          </a:p>
        </p:txBody>
      </p:sp>
      <p:pic>
        <p:nvPicPr>
          <p:cNvPr id="5" name="Picture 4">
            <a:extLst>
              <a:ext uri="{FF2B5EF4-FFF2-40B4-BE49-F238E27FC236}">
                <a16:creationId xmlns:a16="http://schemas.microsoft.com/office/drawing/2014/main" id="{554C4018-E331-82DD-04EB-9B1D7FE3CF7F}"/>
              </a:ext>
            </a:extLst>
          </p:cNvPr>
          <p:cNvPicPr>
            <a:picLocks noChangeAspect="1"/>
          </p:cNvPicPr>
          <p:nvPr/>
        </p:nvPicPr>
        <p:blipFill>
          <a:blip r:embed="rId2"/>
          <a:stretch>
            <a:fillRect/>
          </a:stretch>
        </p:blipFill>
        <p:spPr>
          <a:xfrm>
            <a:off x="1244600" y="1874173"/>
            <a:ext cx="9461500" cy="4799561"/>
          </a:xfrm>
          <a:prstGeom prst="rect">
            <a:avLst/>
          </a:prstGeom>
        </p:spPr>
      </p:pic>
    </p:spTree>
    <p:extLst>
      <p:ext uri="{BB962C8B-B14F-4D97-AF65-F5344CB8AC3E}">
        <p14:creationId xmlns:p14="http://schemas.microsoft.com/office/powerpoint/2010/main" val="1001119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A5259-FEC8-87DE-B159-2B0ADCD9142D}"/>
              </a:ext>
            </a:extLst>
          </p:cNvPr>
          <p:cNvSpPr>
            <a:spLocks noGrp="1"/>
          </p:cNvSpPr>
          <p:nvPr>
            <p:ph type="title"/>
          </p:nvPr>
        </p:nvSpPr>
        <p:spPr/>
        <p:txBody>
          <a:bodyPr/>
          <a:lstStyle/>
          <a:p>
            <a:r>
              <a:rPr lang="en-GB" dirty="0"/>
              <a:t>Classification Value Range -25</a:t>
            </a:r>
            <a:r>
              <a:rPr lang="en-GB" dirty="0">
                <a:sym typeface="Wingdings" panose="05000000000000000000" pitchFamily="2" charset="2"/>
              </a:rPr>
              <a:t>-20</a:t>
            </a:r>
            <a:endParaRPr lang="en-GB" dirty="0"/>
          </a:p>
        </p:txBody>
      </p:sp>
      <p:pic>
        <p:nvPicPr>
          <p:cNvPr id="5" name="Picture 4">
            <a:extLst>
              <a:ext uri="{FF2B5EF4-FFF2-40B4-BE49-F238E27FC236}">
                <a16:creationId xmlns:a16="http://schemas.microsoft.com/office/drawing/2014/main" id="{01175FAF-3027-2273-14CF-A69AD490E8E0}"/>
              </a:ext>
            </a:extLst>
          </p:cNvPr>
          <p:cNvPicPr>
            <a:picLocks noChangeAspect="1"/>
          </p:cNvPicPr>
          <p:nvPr/>
        </p:nvPicPr>
        <p:blipFill>
          <a:blip r:embed="rId2"/>
          <a:stretch>
            <a:fillRect/>
          </a:stretch>
        </p:blipFill>
        <p:spPr>
          <a:xfrm>
            <a:off x="1104900" y="1366423"/>
            <a:ext cx="10248900" cy="5291552"/>
          </a:xfrm>
          <a:prstGeom prst="rect">
            <a:avLst/>
          </a:prstGeom>
        </p:spPr>
      </p:pic>
    </p:spTree>
    <p:extLst>
      <p:ext uri="{BB962C8B-B14F-4D97-AF65-F5344CB8AC3E}">
        <p14:creationId xmlns:p14="http://schemas.microsoft.com/office/powerpoint/2010/main" val="3763869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4D41-A0B6-3DB9-DCCE-2C52C88AE973}"/>
              </a:ext>
            </a:extLst>
          </p:cNvPr>
          <p:cNvSpPr>
            <a:spLocks noGrp="1"/>
          </p:cNvSpPr>
          <p:nvPr>
            <p:ph type="title"/>
          </p:nvPr>
        </p:nvSpPr>
        <p:spPr/>
        <p:txBody>
          <a:bodyPr/>
          <a:lstStyle/>
          <a:p>
            <a:r>
              <a:rPr lang="en-GB" dirty="0"/>
              <a:t>Classification Value Range -20</a:t>
            </a:r>
            <a:r>
              <a:rPr lang="en-GB" dirty="0">
                <a:sym typeface="Wingdings" panose="05000000000000000000" pitchFamily="2" charset="2"/>
              </a:rPr>
              <a:t>-15</a:t>
            </a:r>
            <a:endParaRPr lang="en-GB" dirty="0"/>
          </a:p>
        </p:txBody>
      </p:sp>
      <p:pic>
        <p:nvPicPr>
          <p:cNvPr id="5" name="Picture 4">
            <a:extLst>
              <a:ext uri="{FF2B5EF4-FFF2-40B4-BE49-F238E27FC236}">
                <a16:creationId xmlns:a16="http://schemas.microsoft.com/office/drawing/2014/main" id="{97A2BF1A-C3A2-1B5C-81E4-8315B580E11E}"/>
              </a:ext>
            </a:extLst>
          </p:cNvPr>
          <p:cNvPicPr>
            <a:picLocks noChangeAspect="1"/>
          </p:cNvPicPr>
          <p:nvPr/>
        </p:nvPicPr>
        <p:blipFill>
          <a:blip r:embed="rId2"/>
          <a:stretch>
            <a:fillRect/>
          </a:stretch>
        </p:blipFill>
        <p:spPr>
          <a:xfrm>
            <a:off x="1219200" y="1237240"/>
            <a:ext cx="10426700" cy="5331835"/>
          </a:xfrm>
          <a:prstGeom prst="rect">
            <a:avLst/>
          </a:prstGeom>
        </p:spPr>
      </p:pic>
    </p:spTree>
    <p:extLst>
      <p:ext uri="{BB962C8B-B14F-4D97-AF65-F5344CB8AC3E}">
        <p14:creationId xmlns:p14="http://schemas.microsoft.com/office/powerpoint/2010/main" val="5863690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71A3-3A71-5278-4023-D8200C25796C}"/>
              </a:ext>
            </a:extLst>
          </p:cNvPr>
          <p:cNvSpPr>
            <a:spLocks noGrp="1"/>
          </p:cNvSpPr>
          <p:nvPr>
            <p:ph type="title"/>
          </p:nvPr>
        </p:nvSpPr>
        <p:spPr/>
        <p:txBody>
          <a:bodyPr/>
          <a:lstStyle/>
          <a:p>
            <a:r>
              <a:rPr lang="en-GB" dirty="0"/>
              <a:t>Classification Value Range -15</a:t>
            </a:r>
            <a:r>
              <a:rPr lang="en-GB" dirty="0">
                <a:sym typeface="Wingdings" panose="05000000000000000000" pitchFamily="2" charset="2"/>
              </a:rPr>
              <a:t>-10</a:t>
            </a:r>
            <a:endParaRPr lang="en-GB" dirty="0"/>
          </a:p>
        </p:txBody>
      </p:sp>
      <p:pic>
        <p:nvPicPr>
          <p:cNvPr id="5" name="Picture 4">
            <a:extLst>
              <a:ext uri="{FF2B5EF4-FFF2-40B4-BE49-F238E27FC236}">
                <a16:creationId xmlns:a16="http://schemas.microsoft.com/office/drawing/2014/main" id="{E501F2AA-2B4E-96AE-8717-98B6B81A39F2}"/>
              </a:ext>
            </a:extLst>
          </p:cNvPr>
          <p:cNvPicPr>
            <a:picLocks noChangeAspect="1"/>
          </p:cNvPicPr>
          <p:nvPr/>
        </p:nvPicPr>
        <p:blipFill>
          <a:blip r:embed="rId2"/>
          <a:stretch>
            <a:fillRect/>
          </a:stretch>
        </p:blipFill>
        <p:spPr>
          <a:xfrm>
            <a:off x="1536700" y="1667376"/>
            <a:ext cx="9639300" cy="4825499"/>
          </a:xfrm>
          <a:prstGeom prst="rect">
            <a:avLst/>
          </a:prstGeom>
        </p:spPr>
      </p:pic>
    </p:spTree>
    <p:extLst>
      <p:ext uri="{BB962C8B-B14F-4D97-AF65-F5344CB8AC3E}">
        <p14:creationId xmlns:p14="http://schemas.microsoft.com/office/powerpoint/2010/main" val="206336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D7BE-785C-C523-54A0-2B898360D378}"/>
              </a:ext>
            </a:extLst>
          </p:cNvPr>
          <p:cNvSpPr>
            <a:spLocks noGrp="1"/>
          </p:cNvSpPr>
          <p:nvPr>
            <p:ph type="title"/>
          </p:nvPr>
        </p:nvSpPr>
        <p:spPr/>
        <p:txBody>
          <a:bodyPr/>
          <a:lstStyle/>
          <a:p>
            <a:r>
              <a:rPr lang="en-GB" dirty="0"/>
              <a:t>Classification Value Range -10</a:t>
            </a:r>
            <a:r>
              <a:rPr lang="en-GB" dirty="0">
                <a:sym typeface="Wingdings" panose="05000000000000000000" pitchFamily="2" charset="2"/>
              </a:rPr>
              <a:t>-5</a:t>
            </a:r>
            <a:endParaRPr lang="en-GB" dirty="0"/>
          </a:p>
        </p:txBody>
      </p:sp>
      <p:pic>
        <p:nvPicPr>
          <p:cNvPr id="5" name="Picture 4">
            <a:extLst>
              <a:ext uri="{FF2B5EF4-FFF2-40B4-BE49-F238E27FC236}">
                <a16:creationId xmlns:a16="http://schemas.microsoft.com/office/drawing/2014/main" id="{5584DC21-B135-9ADA-4AAC-85B33BC77B63}"/>
              </a:ext>
            </a:extLst>
          </p:cNvPr>
          <p:cNvPicPr>
            <a:picLocks noChangeAspect="1"/>
          </p:cNvPicPr>
          <p:nvPr/>
        </p:nvPicPr>
        <p:blipFill>
          <a:blip r:embed="rId2"/>
          <a:stretch>
            <a:fillRect/>
          </a:stretch>
        </p:blipFill>
        <p:spPr>
          <a:xfrm>
            <a:off x="1219200" y="1453265"/>
            <a:ext cx="10134600" cy="5039610"/>
          </a:xfrm>
          <a:prstGeom prst="rect">
            <a:avLst/>
          </a:prstGeom>
        </p:spPr>
      </p:pic>
    </p:spTree>
    <p:extLst>
      <p:ext uri="{BB962C8B-B14F-4D97-AF65-F5344CB8AC3E}">
        <p14:creationId xmlns:p14="http://schemas.microsoft.com/office/powerpoint/2010/main" val="780710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Locating Rails</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a:xfrm>
            <a:off x="7941364" y="1359519"/>
            <a:ext cx="3412435" cy="4817444"/>
          </a:xfrm>
        </p:spPr>
        <p:txBody>
          <a:bodyPr/>
          <a:lstStyle/>
          <a:p>
            <a:r>
              <a:rPr lang="en-GB" dirty="0"/>
              <a:t>Camera View angle suffers fluctuation due to curve turns and vibrations.</a:t>
            </a:r>
          </a:p>
          <a:p>
            <a:r>
              <a:rPr lang="en-GB" dirty="0"/>
              <a:t>Stitching point is not constant</a:t>
            </a:r>
          </a:p>
          <a:p>
            <a:r>
              <a:rPr lang="en-GB" dirty="0"/>
              <a:t>The best place is the centre of the rail.</a:t>
            </a:r>
          </a:p>
          <a:p>
            <a:r>
              <a:rPr lang="en-GB" dirty="0"/>
              <a:t>Rail surface reflection has to be taken into account</a:t>
            </a:r>
          </a:p>
        </p:txBody>
      </p:sp>
      <p:pic>
        <p:nvPicPr>
          <p:cNvPr id="5" name="Picture 4" descr="Graphical user interface&#10;&#10;Description automatically generated">
            <a:extLst>
              <a:ext uri="{FF2B5EF4-FFF2-40B4-BE49-F238E27FC236}">
                <a16:creationId xmlns:a16="http://schemas.microsoft.com/office/drawing/2014/main" id="{898C8CEA-9C5D-4B80-BE9A-DEFF096EC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56" y="1491916"/>
            <a:ext cx="6847266" cy="4817444"/>
          </a:xfrm>
          <a:prstGeom prst="rect">
            <a:avLst/>
          </a:prstGeom>
        </p:spPr>
      </p:pic>
    </p:spTree>
    <p:extLst>
      <p:ext uri="{BB962C8B-B14F-4D97-AF65-F5344CB8AC3E}">
        <p14:creationId xmlns:p14="http://schemas.microsoft.com/office/powerpoint/2010/main" val="2010364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B742C-3523-F30F-DDD1-4905542B9887}"/>
              </a:ext>
            </a:extLst>
          </p:cNvPr>
          <p:cNvSpPr>
            <a:spLocks noGrp="1"/>
          </p:cNvSpPr>
          <p:nvPr>
            <p:ph type="title"/>
          </p:nvPr>
        </p:nvSpPr>
        <p:spPr/>
        <p:txBody>
          <a:bodyPr/>
          <a:lstStyle/>
          <a:p>
            <a:r>
              <a:rPr lang="en-GB" dirty="0"/>
              <a:t>Classification Value Range -5</a:t>
            </a:r>
            <a:r>
              <a:rPr lang="en-GB" dirty="0">
                <a:sym typeface="Wingdings" panose="05000000000000000000" pitchFamily="2" charset="2"/>
              </a:rPr>
              <a:t>0</a:t>
            </a:r>
            <a:endParaRPr lang="en-GB" dirty="0"/>
          </a:p>
        </p:txBody>
      </p:sp>
      <p:pic>
        <p:nvPicPr>
          <p:cNvPr id="5" name="Picture 4">
            <a:extLst>
              <a:ext uri="{FF2B5EF4-FFF2-40B4-BE49-F238E27FC236}">
                <a16:creationId xmlns:a16="http://schemas.microsoft.com/office/drawing/2014/main" id="{65400B98-A258-AAE2-6588-BC97CDA08A2F}"/>
              </a:ext>
            </a:extLst>
          </p:cNvPr>
          <p:cNvPicPr>
            <a:picLocks noChangeAspect="1"/>
          </p:cNvPicPr>
          <p:nvPr/>
        </p:nvPicPr>
        <p:blipFill>
          <a:blip r:embed="rId2"/>
          <a:stretch>
            <a:fillRect/>
          </a:stretch>
        </p:blipFill>
        <p:spPr>
          <a:xfrm>
            <a:off x="1003300" y="1335758"/>
            <a:ext cx="10185400" cy="5308493"/>
          </a:xfrm>
          <a:prstGeom prst="rect">
            <a:avLst/>
          </a:prstGeom>
        </p:spPr>
      </p:pic>
    </p:spTree>
    <p:extLst>
      <p:ext uri="{BB962C8B-B14F-4D97-AF65-F5344CB8AC3E}">
        <p14:creationId xmlns:p14="http://schemas.microsoft.com/office/powerpoint/2010/main" val="1078509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7C33F-60FA-C95E-CA73-F355079F63DE}"/>
              </a:ext>
            </a:extLst>
          </p:cNvPr>
          <p:cNvSpPr>
            <a:spLocks noGrp="1"/>
          </p:cNvSpPr>
          <p:nvPr>
            <p:ph type="title"/>
          </p:nvPr>
        </p:nvSpPr>
        <p:spPr/>
        <p:txBody>
          <a:bodyPr/>
          <a:lstStyle/>
          <a:p>
            <a:r>
              <a:rPr lang="en-GB" dirty="0"/>
              <a:t>Classification Value Range 0</a:t>
            </a:r>
            <a:r>
              <a:rPr lang="en-GB" dirty="0">
                <a:sym typeface="Wingdings" panose="05000000000000000000" pitchFamily="2" charset="2"/>
              </a:rPr>
              <a:t>5</a:t>
            </a:r>
            <a:endParaRPr lang="en-GB" dirty="0"/>
          </a:p>
        </p:txBody>
      </p:sp>
      <p:pic>
        <p:nvPicPr>
          <p:cNvPr id="5" name="Picture 4">
            <a:extLst>
              <a:ext uri="{FF2B5EF4-FFF2-40B4-BE49-F238E27FC236}">
                <a16:creationId xmlns:a16="http://schemas.microsoft.com/office/drawing/2014/main" id="{828C4CB0-417D-5D65-A558-3839A1A7B2B0}"/>
              </a:ext>
            </a:extLst>
          </p:cNvPr>
          <p:cNvPicPr>
            <a:picLocks noChangeAspect="1"/>
          </p:cNvPicPr>
          <p:nvPr/>
        </p:nvPicPr>
        <p:blipFill>
          <a:blip r:embed="rId2"/>
          <a:stretch>
            <a:fillRect/>
          </a:stretch>
        </p:blipFill>
        <p:spPr>
          <a:xfrm>
            <a:off x="990600" y="1395744"/>
            <a:ext cx="9791700" cy="5097131"/>
          </a:xfrm>
          <a:prstGeom prst="rect">
            <a:avLst/>
          </a:prstGeom>
        </p:spPr>
      </p:pic>
    </p:spTree>
    <p:extLst>
      <p:ext uri="{BB962C8B-B14F-4D97-AF65-F5344CB8AC3E}">
        <p14:creationId xmlns:p14="http://schemas.microsoft.com/office/powerpoint/2010/main" val="2129544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99684-7142-1D76-7666-7CB7A5E064BB}"/>
              </a:ext>
            </a:extLst>
          </p:cNvPr>
          <p:cNvSpPr>
            <a:spLocks noGrp="1"/>
          </p:cNvSpPr>
          <p:nvPr>
            <p:ph type="title"/>
          </p:nvPr>
        </p:nvSpPr>
        <p:spPr/>
        <p:txBody>
          <a:bodyPr/>
          <a:lstStyle/>
          <a:p>
            <a:r>
              <a:rPr lang="en-GB" dirty="0"/>
              <a:t>Classification Value Range 5</a:t>
            </a:r>
            <a:r>
              <a:rPr lang="en-GB" dirty="0">
                <a:sym typeface="Wingdings" panose="05000000000000000000" pitchFamily="2" charset="2"/>
              </a:rPr>
              <a:t>10</a:t>
            </a:r>
            <a:endParaRPr lang="en-GB" dirty="0"/>
          </a:p>
        </p:txBody>
      </p:sp>
      <p:pic>
        <p:nvPicPr>
          <p:cNvPr id="5" name="Picture 4">
            <a:extLst>
              <a:ext uri="{FF2B5EF4-FFF2-40B4-BE49-F238E27FC236}">
                <a16:creationId xmlns:a16="http://schemas.microsoft.com/office/drawing/2014/main" id="{ACB5221E-F0C1-038F-29FC-5DB4423B2EA5}"/>
              </a:ext>
            </a:extLst>
          </p:cNvPr>
          <p:cNvPicPr>
            <a:picLocks noChangeAspect="1"/>
          </p:cNvPicPr>
          <p:nvPr/>
        </p:nvPicPr>
        <p:blipFill>
          <a:blip r:embed="rId2"/>
          <a:stretch>
            <a:fillRect/>
          </a:stretch>
        </p:blipFill>
        <p:spPr>
          <a:xfrm>
            <a:off x="1041400" y="1421426"/>
            <a:ext cx="9931400" cy="5198420"/>
          </a:xfrm>
          <a:prstGeom prst="rect">
            <a:avLst/>
          </a:prstGeom>
        </p:spPr>
      </p:pic>
    </p:spTree>
    <p:extLst>
      <p:ext uri="{BB962C8B-B14F-4D97-AF65-F5344CB8AC3E}">
        <p14:creationId xmlns:p14="http://schemas.microsoft.com/office/powerpoint/2010/main" val="2362185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1C30-CD89-96CC-1305-E3F8E75490A5}"/>
              </a:ext>
            </a:extLst>
          </p:cNvPr>
          <p:cNvSpPr>
            <a:spLocks noGrp="1"/>
          </p:cNvSpPr>
          <p:nvPr>
            <p:ph type="title"/>
          </p:nvPr>
        </p:nvSpPr>
        <p:spPr/>
        <p:txBody>
          <a:bodyPr/>
          <a:lstStyle/>
          <a:p>
            <a:r>
              <a:rPr lang="en-GB" dirty="0"/>
              <a:t>Rio Tinto Classification Value Range -30</a:t>
            </a:r>
            <a:r>
              <a:rPr lang="en-GB" dirty="0">
                <a:sym typeface="Wingdings" panose="05000000000000000000" pitchFamily="2" charset="2"/>
              </a:rPr>
              <a:t>-25</a:t>
            </a:r>
            <a:endParaRPr lang="en-GB" dirty="0"/>
          </a:p>
        </p:txBody>
      </p:sp>
      <p:pic>
        <p:nvPicPr>
          <p:cNvPr id="5" name="Picture 4">
            <a:extLst>
              <a:ext uri="{FF2B5EF4-FFF2-40B4-BE49-F238E27FC236}">
                <a16:creationId xmlns:a16="http://schemas.microsoft.com/office/drawing/2014/main" id="{AADE2A40-675E-BA65-A393-1F2AD24010F0}"/>
              </a:ext>
            </a:extLst>
          </p:cNvPr>
          <p:cNvPicPr>
            <a:picLocks noChangeAspect="1"/>
          </p:cNvPicPr>
          <p:nvPr/>
        </p:nvPicPr>
        <p:blipFill>
          <a:blip r:embed="rId2"/>
          <a:stretch>
            <a:fillRect/>
          </a:stretch>
        </p:blipFill>
        <p:spPr>
          <a:xfrm>
            <a:off x="1423988" y="1643773"/>
            <a:ext cx="7366330" cy="4880851"/>
          </a:xfrm>
          <a:prstGeom prst="rect">
            <a:avLst/>
          </a:prstGeom>
        </p:spPr>
      </p:pic>
    </p:spTree>
    <p:extLst>
      <p:ext uri="{BB962C8B-B14F-4D97-AF65-F5344CB8AC3E}">
        <p14:creationId xmlns:p14="http://schemas.microsoft.com/office/powerpoint/2010/main" val="3483372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2B0F4-9D57-3E8E-69B0-1F08D2E46123}"/>
              </a:ext>
            </a:extLst>
          </p:cNvPr>
          <p:cNvSpPr>
            <a:spLocks noGrp="1"/>
          </p:cNvSpPr>
          <p:nvPr>
            <p:ph type="title"/>
          </p:nvPr>
        </p:nvSpPr>
        <p:spPr/>
        <p:txBody>
          <a:bodyPr/>
          <a:lstStyle/>
          <a:p>
            <a:r>
              <a:rPr lang="en-GB" dirty="0"/>
              <a:t>Rio Tinto Classification Value Range -25</a:t>
            </a:r>
            <a:r>
              <a:rPr lang="en-GB" dirty="0">
                <a:sym typeface="Wingdings" panose="05000000000000000000" pitchFamily="2" charset="2"/>
              </a:rPr>
              <a:t>-20</a:t>
            </a:r>
            <a:endParaRPr lang="en-GB" dirty="0"/>
          </a:p>
        </p:txBody>
      </p:sp>
      <p:pic>
        <p:nvPicPr>
          <p:cNvPr id="5" name="Picture 4">
            <a:extLst>
              <a:ext uri="{FF2B5EF4-FFF2-40B4-BE49-F238E27FC236}">
                <a16:creationId xmlns:a16="http://schemas.microsoft.com/office/drawing/2014/main" id="{606F436B-EE3A-5125-C4FD-059C88705739}"/>
              </a:ext>
            </a:extLst>
          </p:cNvPr>
          <p:cNvPicPr>
            <a:picLocks noChangeAspect="1"/>
          </p:cNvPicPr>
          <p:nvPr/>
        </p:nvPicPr>
        <p:blipFill>
          <a:blip r:embed="rId2"/>
          <a:stretch>
            <a:fillRect/>
          </a:stretch>
        </p:blipFill>
        <p:spPr>
          <a:xfrm>
            <a:off x="1928763" y="1542131"/>
            <a:ext cx="7354091" cy="4950744"/>
          </a:xfrm>
          <a:prstGeom prst="rect">
            <a:avLst/>
          </a:prstGeom>
        </p:spPr>
      </p:pic>
    </p:spTree>
    <p:extLst>
      <p:ext uri="{BB962C8B-B14F-4D97-AF65-F5344CB8AC3E}">
        <p14:creationId xmlns:p14="http://schemas.microsoft.com/office/powerpoint/2010/main" val="7632683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906E-568F-E584-3945-9B1BB62DFB7C}"/>
              </a:ext>
            </a:extLst>
          </p:cNvPr>
          <p:cNvSpPr>
            <a:spLocks noGrp="1"/>
          </p:cNvSpPr>
          <p:nvPr>
            <p:ph type="title"/>
          </p:nvPr>
        </p:nvSpPr>
        <p:spPr/>
        <p:txBody>
          <a:bodyPr/>
          <a:lstStyle/>
          <a:p>
            <a:r>
              <a:rPr lang="en-GB" dirty="0"/>
              <a:t>Rio Tinto Classification Value Range -20</a:t>
            </a:r>
            <a:r>
              <a:rPr lang="en-GB" dirty="0">
                <a:sym typeface="Wingdings" panose="05000000000000000000" pitchFamily="2" charset="2"/>
              </a:rPr>
              <a:t>-15</a:t>
            </a:r>
            <a:endParaRPr lang="en-GB" dirty="0"/>
          </a:p>
        </p:txBody>
      </p:sp>
      <p:pic>
        <p:nvPicPr>
          <p:cNvPr id="5" name="Picture 4">
            <a:extLst>
              <a:ext uri="{FF2B5EF4-FFF2-40B4-BE49-F238E27FC236}">
                <a16:creationId xmlns:a16="http://schemas.microsoft.com/office/drawing/2014/main" id="{8DEDD807-B89F-3C5A-7401-5E23366817A5}"/>
              </a:ext>
            </a:extLst>
          </p:cNvPr>
          <p:cNvPicPr>
            <a:picLocks noChangeAspect="1"/>
          </p:cNvPicPr>
          <p:nvPr/>
        </p:nvPicPr>
        <p:blipFill>
          <a:blip r:embed="rId2"/>
          <a:stretch>
            <a:fillRect/>
          </a:stretch>
        </p:blipFill>
        <p:spPr>
          <a:xfrm>
            <a:off x="2090660" y="1380226"/>
            <a:ext cx="7429878" cy="5357004"/>
          </a:xfrm>
          <a:prstGeom prst="rect">
            <a:avLst/>
          </a:prstGeom>
        </p:spPr>
      </p:pic>
    </p:spTree>
    <p:extLst>
      <p:ext uri="{BB962C8B-B14F-4D97-AF65-F5344CB8AC3E}">
        <p14:creationId xmlns:p14="http://schemas.microsoft.com/office/powerpoint/2010/main" val="3152505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906E-568F-E584-3945-9B1BB62DFB7C}"/>
              </a:ext>
            </a:extLst>
          </p:cNvPr>
          <p:cNvSpPr>
            <a:spLocks noGrp="1"/>
          </p:cNvSpPr>
          <p:nvPr>
            <p:ph type="title"/>
          </p:nvPr>
        </p:nvSpPr>
        <p:spPr/>
        <p:txBody>
          <a:bodyPr/>
          <a:lstStyle/>
          <a:p>
            <a:r>
              <a:rPr lang="en-GB" dirty="0"/>
              <a:t>Rio Tinto Classification Value Range -15</a:t>
            </a:r>
            <a:r>
              <a:rPr lang="en-GB" dirty="0">
                <a:sym typeface="Wingdings" panose="05000000000000000000" pitchFamily="2" charset="2"/>
              </a:rPr>
              <a:t>-10</a:t>
            </a:r>
            <a:endParaRPr lang="en-GB" dirty="0"/>
          </a:p>
        </p:txBody>
      </p:sp>
      <p:pic>
        <p:nvPicPr>
          <p:cNvPr id="5" name="Picture 4">
            <a:extLst>
              <a:ext uri="{FF2B5EF4-FFF2-40B4-BE49-F238E27FC236}">
                <a16:creationId xmlns:a16="http://schemas.microsoft.com/office/drawing/2014/main" id="{04862C92-DDA2-2532-D0C3-9790AB918A53}"/>
              </a:ext>
            </a:extLst>
          </p:cNvPr>
          <p:cNvPicPr>
            <a:picLocks noChangeAspect="1"/>
          </p:cNvPicPr>
          <p:nvPr/>
        </p:nvPicPr>
        <p:blipFill>
          <a:blip r:embed="rId2"/>
          <a:stretch>
            <a:fillRect/>
          </a:stretch>
        </p:blipFill>
        <p:spPr>
          <a:xfrm>
            <a:off x="1946196" y="1357743"/>
            <a:ext cx="7582816" cy="5500257"/>
          </a:xfrm>
          <a:prstGeom prst="rect">
            <a:avLst/>
          </a:prstGeom>
        </p:spPr>
      </p:pic>
    </p:spTree>
    <p:extLst>
      <p:ext uri="{BB962C8B-B14F-4D97-AF65-F5344CB8AC3E}">
        <p14:creationId xmlns:p14="http://schemas.microsoft.com/office/powerpoint/2010/main" val="791615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906E-568F-E584-3945-9B1BB62DFB7C}"/>
              </a:ext>
            </a:extLst>
          </p:cNvPr>
          <p:cNvSpPr>
            <a:spLocks noGrp="1"/>
          </p:cNvSpPr>
          <p:nvPr>
            <p:ph type="title"/>
          </p:nvPr>
        </p:nvSpPr>
        <p:spPr/>
        <p:txBody>
          <a:bodyPr/>
          <a:lstStyle/>
          <a:p>
            <a:r>
              <a:rPr lang="en-GB" dirty="0"/>
              <a:t>Rio Tinto Classification Value Range -5</a:t>
            </a:r>
            <a:r>
              <a:rPr lang="en-GB" dirty="0">
                <a:sym typeface="Wingdings" panose="05000000000000000000" pitchFamily="2" charset="2"/>
              </a:rPr>
              <a:t>0</a:t>
            </a:r>
            <a:endParaRPr lang="en-GB" dirty="0"/>
          </a:p>
        </p:txBody>
      </p:sp>
      <p:pic>
        <p:nvPicPr>
          <p:cNvPr id="7" name="Picture 6">
            <a:extLst>
              <a:ext uri="{FF2B5EF4-FFF2-40B4-BE49-F238E27FC236}">
                <a16:creationId xmlns:a16="http://schemas.microsoft.com/office/drawing/2014/main" id="{8550A3AF-1023-6FDD-C230-AF64C6668D96}"/>
              </a:ext>
            </a:extLst>
          </p:cNvPr>
          <p:cNvPicPr>
            <a:picLocks noChangeAspect="1"/>
          </p:cNvPicPr>
          <p:nvPr/>
        </p:nvPicPr>
        <p:blipFill>
          <a:blip r:embed="rId2"/>
          <a:stretch>
            <a:fillRect/>
          </a:stretch>
        </p:blipFill>
        <p:spPr>
          <a:xfrm>
            <a:off x="1792549" y="1314645"/>
            <a:ext cx="7688336" cy="5543355"/>
          </a:xfrm>
          <a:prstGeom prst="rect">
            <a:avLst/>
          </a:prstGeom>
        </p:spPr>
      </p:pic>
    </p:spTree>
    <p:extLst>
      <p:ext uri="{BB962C8B-B14F-4D97-AF65-F5344CB8AC3E}">
        <p14:creationId xmlns:p14="http://schemas.microsoft.com/office/powerpoint/2010/main" val="1418865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906E-568F-E584-3945-9B1BB62DFB7C}"/>
              </a:ext>
            </a:extLst>
          </p:cNvPr>
          <p:cNvSpPr>
            <a:spLocks noGrp="1"/>
          </p:cNvSpPr>
          <p:nvPr>
            <p:ph type="title"/>
          </p:nvPr>
        </p:nvSpPr>
        <p:spPr/>
        <p:txBody>
          <a:bodyPr/>
          <a:lstStyle/>
          <a:p>
            <a:r>
              <a:rPr lang="en-GB" dirty="0"/>
              <a:t>Rio Tinto Classification Value Range 0</a:t>
            </a:r>
            <a:r>
              <a:rPr lang="en-GB" dirty="0">
                <a:sym typeface="Wingdings" panose="05000000000000000000" pitchFamily="2" charset="2"/>
              </a:rPr>
              <a:t>5</a:t>
            </a:r>
            <a:endParaRPr lang="en-GB" dirty="0"/>
          </a:p>
        </p:txBody>
      </p:sp>
      <p:pic>
        <p:nvPicPr>
          <p:cNvPr id="5" name="Picture 4">
            <a:extLst>
              <a:ext uri="{FF2B5EF4-FFF2-40B4-BE49-F238E27FC236}">
                <a16:creationId xmlns:a16="http://schemas.microsoft.com/office/drawing/2014/main" id="{6E17938E-97D3-9C29-342E-31A204467137}"/>
              </a:ext>
            </a:extLst>
          </p:cNvPr>
          <p:cNvPicPr>
            <a:picLocks noChangeAspect="1"/>
          </p:cNvPicPr>
          <p:nvPr/>
        </p:nvPicPr>
        <p:blipFill>
          <a:blip r:embed="rId2"/>
          <a:stretch>
            <a:fillRect/>
          </a:stretch>
        </p:blipFill>
        <p:spPr>
          <a:xfrm>
            <a:off x="1626212" y="1260909"/>
            <a:ext cx="8065796" cy="5597091"/>
          </a:xfrm>
          <a:prstGeom prst="rect">
            <a:avLst/>
          </a:prstGeom>
        </p:spPr>
      </p:pic>
    </p:spTree>
    <p:extLst>
      <p:ext uri="{BB962C8B-B14F-4D97-AF65-F5344CB8AC3E}">
        <p14:creationId xmlns:p14="http://schemas.microsoft.com/office/powerpoint/2010/main" val="747460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906E-568F-E584-3945-9B1BB62DFB7C}"/>
              </a:ext>
            </a:extLst>
          </p:cNvPr>
          <p:cNvSpPr>
            <a:spLocks noGrp="1"/>
          </p:cNvSpPr>
          <p:nvPr>
            <p:ph type="title"/>
          </p:nvPr>
        </p:nvSpPr>
        <p:spPr/>
        <p:txBody>
          <a:bodyPr/>
          <a:lstStyle/>
          <a:p>
            <a:r>
              <a:rPr lang="en-GB" dirty="0"/>
              <a:t>Rio Tinto Classification Value Range 5</a:t>
            </a:r>
            <a:r>
              <a:rPr lang="en-GB" dirty="0">
                <a:sym typeface="Wingdings" panose="05000000000000000000" pitchFamily="2" charset="2"/>
              </a:rPr>
              <a:t>10</a:t>
            </a:r>
            <a:endParaRPr lang="en-GB" dirty="0"/>
          </a:p>
        </p:txBody>
      </p:sp>
      <p:pic>
        <p:nvPicPr>
          <p:cNvPr id="5" name="Picture 4">
            <a:extLst>
              <a:ext uri="{FF2B5EF4-FFF2-40B4-BE49-F238E27FC236}">
                <a16:creationId xmlns:a16="http://schemas.microsoft.com/office/drawing/2014/main" id="{B2CEF966-2442-CB57-E1C8-0CC9A5100318}"/>
              </a:ext>
            </a:extLst>
          </p:cNvPr>
          <p:cNvPicPr>
            <a:picLocks noChangeAspect="1"/>
          </p:cNvPicPr>
          <p:nvPr/>
        </p:nvPicPr>
        <p:blipFill>
          <a:blip r:embed="rId2"/>
          <a:stretch>
            <a:fillRect/>
          </a:stretch>
        </p:blipFill>
        <p:spPr>
          <a:xfrm>
            <a:off x="1765536" y="1286038"/>
            <a:ext cx="8100359" cy="5571962"/>
          </a:xfrm>
          <a:prstGeom prst="rect">
            <a:avLst/>
          </a:prstGeom>
        </p:spPr>
      </p:pic>
    </p:spTree>
    <p:extLst>
      <p:ext uri="{BB962C8B-B14F-4D97-AF65-F5344CB8AC3E}">
        <p14:creationId xmlns:p14="http://schemas.microsoft.com/office/powerpoint/2010/main" val="623395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5A36-8D01-4464-A384-189EDFDF14F1}"/>
              </a:ext>
            </a:extLst>
          </p:cNvPr>
          <p:cNvSpPr>
            <a:spLocks noGrp="1"/>
          </p:cNvSpPr>
          <p:nvPr>
            <p:ph type="title"/>
          </p:nvPr>
        </p:nvSpPr>
        <p:spPr/>
        <p:txBody>
          <a:bodyPr/>
          <a:lstStyle/>
          <a:p>
            <a:r>
              <a:rPr lang="en-GB" dirty="0"/>
              <a:t>Locating Rails</a:t>
            </a:r>
          </a:p>
        </p:txBody>
      </p:sp>
      <p:sp>
        <p:nvSpPr>
          <p:cNvPr id="3" name="Content Placeholder 2">
            <a:extLst>
              <a:ext uri="{FF2B5EF4-FFF2-40B4-BE49-F238E27FC236}">
                <a16:creationId xmlns:a16="http://schemas.microsoft.com/office/drawing/2014/main" id="{585B4980-0D86-4DA6-92E1-ADF83C9CFB11}"/>
              </a:ext>
            </a:extLst>
          </p:cNvPr>
          <p:cNvSpPr>
            <a:spLocks noGrp="1"/>
          </p:cNvSpPr>
          <p:nvPr>
            <p:ph idx="1"/>
          </p:nvPr>
        </p:nvSpPr>
        <p:spPr>
          <a:xfrm>
            <a:off x="7715656" y="1825625"/>
            <a:ext cx="3638144" cy="4351338"/>
          </a:xfrm>
        </p:spPr>
        <p:txBody>
          <a:bodyPr>
            <a:normAutofit lnSpcReduction="10000"/>
          </a:bodyPr>
          <a:lstStyle/>
          <a:p>
            <a:pPr marL="0" indent="0">
              <a:buNone/>
            </a:pPr>
            <a:r>
              <a:rPr lang="en-GB" dirty="0"/>
              <a:t>The aim is:</a:t>
            </a:r>
          </a:p>
          <a:p>
            <a:r>
              <a:rPr lang="en-GB" dirty="0"/>
              <a:t>The metal rail surface suffers a illumination gradient.</a:t>
            </a:r>
          </a:p>
          <a:p>
            <a:r>
              <a:rPr lang="en-GB" dirty="0"/>
              <a:t>Polynomial fitting to turn the rail section into a “flat” surface.</a:t>
            </a:r>
          </a:p>
          <a:p>
            <a:r>
              <a:rPr lang="en-GB" dirty="0"/>
              <a:t>Rails can be located by looking at the standard deviation of each image column.</a:t>
            </a:r>
          </a:p>
          <a:p>
            <a:endParaRPr lang="en-GB" dirty="0"/>
          </a:p>
          <a:p>
            <a:endParaRPr lang="en-GB" dirty="0"/>
          </a:p>
        </p:txBody>
      </p:sp>
      <p:pic>
        <p:nvPicPr>
          <p:cNvPr id="6" name="Picture 5" descr="Chart, line chart&#10;&#10;Description automatically generated">
            <a:extLst>
              <a:ext uri="{FF2B5EF4-FFF2-40B4-BE49-F238E27FC236}">
                <a16:creationId xmlns:a16="http://schemas.microsoft.com/office/drawing/2014/main" id="{4512F943-6E1C-4FFB-B9A5-AABEF1A85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992" y="1580945"/>
            <a:ext cx="5852172" cy="4389129"/>
          </a:xfrm>
          <a:prstGeom prst="rect">
            <a:avLst/>
          </a:prstGeom>
        </p:spPr>
      </p:pic>
    </p:spTree>
    <p:extLst>
      <p:ext uri="{BB962C8B-B14F-4D97-AF65-F5344CB8AC3E}">
        <p14:creationId xmlns:p14="http://schemas.microsoft.com/office/powerpoint/2010/main" val="3166518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5224-C543-2029-4EC8-C6F140D272F9}"/>
              </a:ext>
            </a:extLst>
          </p:cNvPr>
          <p:cNvSpPr>
            <a:spLocks noGrp="1"/>
          </p:cNvSpPr>
          <p:nvPr>
            <p:ph type="title"/>
          </p:nvPr>
        </p:nvSpPr>
        <p:spPr/>
        <p:txBody>
          <a:bodyPr/>
          <a:lstStyle/>
          <a:p>
            <a:r>
              <a:rPr lang="en-GB" dirty="0"/>
              <a:t>Crib Image Size (Track Gauges)</a:t>
            </a:r>
          </a:p>
        </p:txBody>
      </p:sp>
      <p:pic>
        <p:nvPicPr>
          <p:cNvPr id="5" name="Picture 4" descr="A picture containing text&#10;&#10;Description automatically generated">
            <a:extLst>
              <a:ext uri="{FF2B5EF4-FFF2-40B4-BE49-F238E27FC236}">
                <a16:creationId xmlns:a16="http://schemas.microsoft.com/office/drawing/2014/main" id="{11064127-E541-361A-6533-460F932E5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37" y="1397903"/>
            <a:ext cx="8970746" cy="4485373"/>
          </a:xfrm>
          <a:prstGeom prst="rect">
            <a:avLst/>
          </a:prstGeom>
        </p:spPr>
      </p:pic>
      <p:sp>
        <p:nvSpPr>
          <p:cNvPr id="6" name="Content Placeholder 2">
            <a:extLst>
              <a:ext uri="{FF2B5EF4-FFF2-40B4-BE49-F238E27FC236}">
                <a16:creationId xmlns:a16="http://schemas.microsoft.com/office/drawing/2014/main" id="{E595AC1A-7146-6737-E456-77580876465F}"/>
              </a:ext>
            </a:extLst>
          </p:cNvPr>
          <p:cNvSpPr>
            <a:spLocks noGrp="1"/>
          </p:cNvSpPr>
          <p:nvPr>
            <p:ph idx="1"/>
          </p:nvPr>
        </p:nvSpPr>
        <p:spPr>
          <a:xfrm>
            <a:off x="9760016" y="1825624"/>
            <a:ext cx="1924523" cy="4351338"/>
          </a:xfrm>
        </p:spPr>
        <p:txBody>
          <a:bodyPr>
            <a:normAutofit fontScale="70000" lnSpcReduction="20000"/>
          </a:bodyPr>
          <a:lstStyle/>
          <a:p>
            <a:r>
              <a:rPr lang="en-GB" dirty="0"/>
              <a:t>Kiwi rail has narrow Gauge of 1067mm.</a:t>
            </a:r>
          </a:p>
          <a:p>
            <a:r>
              <a:rPr lang="en-GB" dirty="0"/>
              <a:t>ARC and </a:t>
            </a:r>
            <a:r>
              <a:rPr lang="en-GB" dirty="0" err="1"/>
              <a:t>Vline</a:t>
            </a:r>
            <a:r>
              <a:rPr lang="en-GB" dirty="0"/>
              <a:t> have standard gauge of 1435mm.</a:t>
            </a:r>
          </a:p>
          <a:p>
            <a:r>
              <a:rPr lang="en-GB" dirty="0"/>
              <a:t>Average crib  image height is 450mm determined by the tacho setting.</a:t>
            </a:r>
          </a:p>
          <a:p>
            <a:r>
              <a:rPr lang="en-GB" dirty="0"/>
              <a:t>100mm on each side to remove the rail sections.</a:t>
            </a:r>
          </a:p>
          <a:p>
            <a:endParaRPr lang="en-GB" dirty="0"/>
          </a:p>
        </p:txBody>
      </p:sp>
    </p:spTree>
    <p:extLst>
      <p:ext uri="{BB962C8B-B14F-4D97-AF65-F5344CB8AC3E}">
        <p14:creationId xmlns:p14="http://schemas.microsoft.com/office/powerpoint/2010/main" val="6754242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4C480-3ECE-09C3-02F7-9ED68E14D6A9}"/>
              </a:ext>
            </a:extLst>
          </p:cNvPr>
          <p:cNvSpPr>
            <a:spLocks noGrp="1"/>
          </p:cNvSpPr>
          <p:nvPr>
            <p:ph type="title"/>
          </p:nvPr>
        </p:nvSpPr>
        <p:spPr/>
        <p:txBody>
          <a:bodyPr/>
          <a:lstStyle/>
          <a:p>
            <a:r>
              <a:rPr lang="en-GB" dirty="0"/>
              <a:t>Crib Image Intensity Equalisation (Rio Tinto)</a:t>
            </a:r>
          </a:p>
        </p:txBody>
      </p:sp>
      <p:sp>
        <p:nvSpPr>
          <p:cNvPr id="3" name="Content Placeholder 2">
            <a:extLst>
              <a:ext uri="{FF2B5EF4-FFF2-40B4-BE49-F238E27FC236}">
                <a16:creationId xmlns:a16="http://schemas.microsoft.com/office/drawing/2014/main" id="{763B3691-A4BF-6827-6E28-30AE3D0D3B5C}"/>
              </a:ext>
            </a:extLst>
          </p:cNvPr>
          <p:cNvSpPr>
            <a:spLocks noGrp="1"/>
          </p:cNvSpPr>
          <p:nvPr>
            <p:ph idx="1"/>
          </p:nvPr>
        </p:nvSpPr>
        <p:spPr>
          <a:xfrm>
            <a:off x="8152598" y="1825625"/>
            <a:ext cx="3201201" cy="4351338"/>
          </a:xfrm>
        </p:spPr>
        <p:txBody>
          <a:bodyPr/>
          <a:lstStyle/>
          <a:p>
            <a:r>
              <a:rPr lang="en-GB" dirty="0"/>
              <a:t>Non-uniform illumination</a:t>
            </a:r>
          </a:p>
          <a:p>
            <a:r>
              <a:rPr lang="en-GB" dirty="0"/>
              <a:t>Correction by intensity profile estimation.</a:t>
            </a:r>
          </a:p>
        </p:txBody>
      </p:sp>
      <p:pic>
        <p:nvPicPr>
          <p:cNvPr id="7" name="Picture 6" descr="Graphical user interface&#10;&#10;Description automatically generated with medium confidence">
            <a:extLst>
              <a:ext uri="{FF2B5EF4-FFF2-40B4-BE49-F238E27FC236}">
                <a16:creationId xmlns:a16="http://schemas.microsoft.com/office/drawing/2014/main" id="{95FFAA2A-5DA5-AEC2-B03F-17A56702A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343" y="1446027"/>
            <a:ext cx="5745657" cy="5110533"/>
          </a:xfrm>
          <a:prstGeom prst="rect">
            <a:avLst/>
          </a:prstGeom>
        </p:spPr>
      </p:pic>
    </p:spTree>
    <p:extLst>
      <p:ext uri="{BB962C8B-B14F-4D97-AF65-F5344CB8AC3E}">
        <p14:creationId xmlns:p14="http://schemas.microsoft.com/office/powerpoint/2010/main" val="13832382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BBE8C-6242-A01F-F0AD-4C5DB24FF8E3}"/>
              </a:ext>
            </a:extLst>
          </p:cNvPr>
          <p:cNvSpPr>
            <a:spLocks noGrp="1"/>
          </p:cNvSpPr>
          <p:nvPr>
            <p:ph type="title"/>
          </p:nvPr>
        </p:nvSpPr>
        <p:spPr/>
        <p:txBody>
          <a:bodyPr/>
          <a:lstStyle/>
          <a:p>
            <a:r>
              <a:rPr lang="en-GB" dirty="0"/>
              <a:t>Crib Classifications</a:t>
            </a:r>
          </a:p>
        </p:txBody>
      </p:sp>
      <p:sp>
        <p:nvSpPr>
          <p:cNvPr id="3" name="Content Placeholder 2">
            <a:extLst>
              <a:ext uri="{FF2B5EF4-FFF2-40B4-BE49-F238E27FC236}">
                <a16:creationId xmlns:a16="http://schemas.microsoft.com/office/drawing/2014/main" id="{765D2B23-7E93-7FDD-8D52-55BEDF71CFBD}"/>
              </a:ext>
            </a:extLst>
          </p:cNvPr>
          <p:cNvSpPr>
            <a:spLocks noGrp="1"/>
          </p:cNvSpPr>
          <p:nvPr>
            <p:ph idx="1"/>
          </p:nvPr>
        </p:nvSpPr>
        <p:spPr>
          <a:xfrm>
            <a:off x="8643486" y="1825625"/>
            <a:ext cx="2710314" cy="4351338"/>
          </a:xfrm>
        </p:spPr>
        <p:txBody>
          <a:bodyPr/>
          <a:lstStyle/>
          <a:p>
            <a:r>
              <a:rPr lang="en-GB" dirty="0"/>
              <a:t>Well-separated training data </a:t>
            </a:r>
            <a:r>
              <a:rPr lang="en-GB" dirty="0">
                <a:sym typeface="Wingdings" panose="05000000000000000000" pitchFamily="2" charset="2"/>
              </a:rPr>
              <a:t></a:t>
            </a:r>
            <a:endParaRPr lang="en-GB" dirty="0"/>
          </a:p>
          <a:p>
            <a:r>
              <a:rPr lang="en-GB" dirty="0"/>
              <a:t>Reasonable consistency between runs. </a:t>
            </a:r>
            <a:r>
              <a:rPr lang="en-GB" dirty="0">
                <a:sym typeface="Wingdings" panose="05000000000000000000" pitchFamily="2" charset="2"/>
              </a:rPr>
              <a:t></a:t>
            </a:r>
            <a:endParaRPr lang="en-GB" dirty="0"/>
          </a:p>
          <a:p>
            <a:r>
              <a:rPr lang="en-GB" dirty="0"/>
              <a:t>Bad separation for Rio Tinto data. </a:t>
            </a:r>
            <a:r>
              <a:rPr lang="en-GB" dirty="0">
                <a:sym typeface="Wingdings" panose="05000000000000000000" pitchFamily="2" charset="2"/>
              </a:rPr>
              <a:t></a:t>
            </a:r>
            <a:endParaRPr lang="en-GB" dirty="0"/>
          </a:p>
        </p:txBody>
      </p:sp>
      <p:pic>
        <p:nvPicPr>
          <p:cNvPr id="5" name="Picture 4" descr="Chart&#10;&#10;Description automatically generated with medium confidence">
            <a:extLst>
              <a:ext uri="{FF2B5EF4-FFF2-40B4-BE49-F238E27FC236}">
                <a16:creationId xmlns:a16="http://schemas.microsoft.com/office/drawing/2014/main" id="{58487358-CF1B-9C60-A708-D524440F7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587" y="1509199"/>
            <a:ext cx="7088261" cy="5252548"/>
          </a:xfrm>
          <a:prstGeom prst="rect">
            <a:avLst/>
          </a:prstGeom>
        </p:spPr>
      </p:pic>
    </p:spTree>
    <p:extLst>
      <p:ext uri="{BB962C8B-B14F-4D97-AF65-F5344CB8AC3E}">
        <p14:creationId xmlns:p14="http://schemas.microsoft.com/office/powerpoint/2010/main" val="1373266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AE83-EEA0-C5FA-9B51-9F5C63C10B7D}"/>
              </a:ext>
            </a:extLst>
          </p:cNvPr>
          <p:cNvSpPr>
            <a:spLocks noGrp="1"/>
          </p:cNvSpPr>
          <p:nvPr>
            <p:ph type="title"/>
          </p:nvPr>
        </p:nvSpPr>
        <p:spPr/>
        <p:txBody>
          <a:bodyPr/>
          <a:lstStyle/>
          <a:p>
            <a:r>
              <a:rPr lang="en-GB" dirty="0"/>
              <a:t>Crib Classification Results</a:t>
            </a:r>
          </a:p>
        </p:txBody>
      </p:sp>
      <p:graphicFrame>
        <p:nvGraphicFramePr>
          <p:cNvPr id="6" name="Table 5">
            <a:extLst>
              <a:ext uri="{FF2B5EF4-FFF2-40B4-BE49-F238E27FC236}">
                <a16:creationId xmlns:a16="http://schemas.microsoft.com/office/drawing/2014/main" id="{CF0902DD-B522-AA8D-9953-22A3B3A22C18}"/>
              </a:ext>
            </a:extLst>
          </p:cNvPr>
          <p:cNvGraphicFramePr>
            <a:graphicFrameLocks noGrp="1"/>
          </p:cNvGraphicFramePr>
          <p:nvPr>
            <p:extLst>
              <p:ext uri="{D42A27DB-BD31-4B8C-83A1-F6EECF244321}">
                <p14:modId xmlns:p14="http://schemas.microsoft.com/office/powerpoint/2010/main" val="3464586629"/>
              </p:ext>
            </p:extLst>
          </p:nvPr>
        </p:nvGraphicFramePr>
        <p:xfrm>
          <a:off x="419098" y="1690688"/>
          <a:ext cx="11353804" cy="4621212"/>
        </p:xfrm>
        <a:graphic>
          <a:graphicData uri="http://schemas.openxmlformats.org/drawingml/2006/table">
            <a:tbl>
              <a:tblPr>
                <a:tableStyleId>{5C22544A-7EE6-4342-B048-85BDC9FD1C3A}</a:tableStyleId>
              </a:tblPr>
              <a:tblGrid>
                <a:gridCol w="913380">
                  <a:extLst>
                    <a:ext uri="{9D8B030D-6E8A-4147-A177-3AD203B41FA5}">
                      <a16:colId xmlns:a16="http://schemas.microsoft.com/office/drawing/2014/main" val="396256208"/>
                    </a:ext>
                  </a:extLst>
                </a:gridCol>
                <a:gridCol w="1048694">
                  <a:extLst>
                    <a:ext uri="{9D8B030D-6E8A-4147-A177-3AD203B41FA5}">
                      <a16:colId xmlns:a16="http://schemas.microsoft.com/office/drawing/2014/main" val="3026303444"/>
                    </a:ext>
                  </a:extLst>
                </a:gridCol>
                <a:gridCol w="710405">
                  <a:extLst>
                    <a:ext uri="{9D8B030D-6E8A-4147-A177-3AD203B41FA5}">
                      <a16:colId xmlns:a16="http://schemas.microsoft.com/office/drawing/2014/main" val="2222647690"/>
                    </a:ext>
                  </a:extLst>
                </a:gridCol>
                <a:gridCol w="781921">
                  <a:extLst>
                    <a:ext uri="{9D8B030D-6E8A-4147-A177-3AD203B41FA5}">
                      <a16:colId xmlns:a16="http://schemas.microsoft.com/office/drawing/2014/main" val="4290475670"/>
                    </a:ext>
                  </a:extLst>
                </a:gridCol>
                <a:gridCol w="927100">
                  <a:extLst>
                    <a:ext uri="{9D8B030D-6E8A-4147-A177-3AD203B41FA5}">
                      <a16:colId xmlns:a16="http://schemas.microsoft.com/office/drawing/2014/main" val="177212927"/>
                    </a:ext>
                  </a:extLst>
                </a:gridCol>
                <a:gridCol w="723900">
                  <a:extLst>
                    <a:ext uri="{9D8B030D-6E8A-4147-A177-3AD203B41FA5}">
                      <a16:colId xmlns:a16="http://schemas.microsoft.com/office/drawing/2014/main" val="3317033166"/>
                    </a:ext>
                  </a:extLst>
                </a:gridCol>
                <a:gridCol w="812800">
                  <a:extLst>
                    <a:ext uri="{9D8B030D-6E8A-4147-A177-3AD203B41FA5}">
                      <a16:colId xmlns:a16="http://schemas.microsoft.com/office/drawing/2014/main" val="1320073172"/>
                    </a:ext>
                  </a:extLst>
                </a:gridCol>
                <a:gridCol w="774700">
                  <a:extLst>
                    <a:ext uri="{9D8B030D-6E8A-4147-A177-3AD203B41FA5}">
                      <a16:colId xmlns:a16="http://schemas.microsoft.com/office/drawing/2014/main" val="37631971"/>
                    </a:ext>
                  </a:extLst>
                </a:gridCol>
                <a:gridCol w="673100">
                  <a:extLst>
                    <a:ext uri="{9D8B030D-6E8A-4147-A177-3AD203B41FA5}">
                      <a16:colId xmlns:a16="http://schemas.microsoft.com/office/drawing/2014/main" val="774313453"/>
                    </a:ext>
                  </a:extLst>
                </a:gridCol>
                <a:gridCol w="711200">
                  <a:extLst>
                    <a:ext uri="{9D8B030D-6E8A-4147-A177-3AD203B41FA5}">
                      <a16:colId xmlns:a16="http://schemas.microsoft.com/office/drawing/2014/main" val="128000458"/>
                    </a:ext>
                  </a:extLst>
                </a:gridCol>
                <a:gridCol w="762000">
                  <a:extLst>
                    <a:ext uri="{9D8B030D-6E8A-4147-A177-3AD203B41FA5}">
                      <a16:colId xmlns:a16="http://schemas.microsoft.com/office/drawing/2014/main" val="2882458792"/>
                    </a:ext>
                  </a:extLst>
                </a:gridCol>
                <a:gridCol w="2514604">
                  <a:extLst>
                    <a:ext uri="{9D8B030D-6E8A-4147-A177-3AD203B41FA5}">
                      <a16:colId xmlns:a16="http://schemas.microsoft.com/office/drawing/2014/main" val="1967162028"/>
                    </a:ext>
                  </a:extLst>
                </a:gridCol>
              </a:tblGrid>
              <a:tr h="2053872">
                <a:tc>
                  <a:txBody>
                    <a:bodyPr/>
                    <a:lstStyle/>
                    <a:p>
                      <a:pPr algn="l" fontAlgn="b"/>
                      <a:r>
                        <a:rPr lang="en-GB" sz="1400" u="none" strike="noStrike" dirty="0">
                          <a:effectLst/>
                        </a:rPr>
                        <a:t>Run#</a:t>
                      </a:r>
                      <a:endParaRPr lang="en-GB"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Total number of Images</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Start#</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End#</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Number of extracted cribs</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Labelled Clean</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Ranked Mud</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False negatives%</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Labelled Mud</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Ranked Clean</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a:effectLst/>
                        </a:rPr>
                        <a:t>False Positive%</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dirty="0">
                          <a:effectLst/>
                        </a:rPr>
                        <a:t>Used for CNN training</a:t>
                      </a:r>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45385687"/>
                  </a:ext>
                </a:extLst>
              </a:tr>
              <a:tr h="513468">
                <a:tc>
                  <a:txBody>
                    <a:bodyPr/>
                    <a:lstStyle/>
                    <a:p>
                      <a:pPr algn="r" fontAlgn="b"/>
                      <a:r>
                        <a:rPr lang="en-GB" sz="1400" u="none" strike="noStrike">
                          <a:effectLst/>
                        </a:rPr>
                        <a:t>132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38000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47999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19,957</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9943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58</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5.17</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dirty="0">
                          <a:effectLst/>
                        </a:rPr>
                        <a:t>Small subset</a:t>
                      </a:r>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86595394"/>
                  </a:ext>
                </a:extLst>
              </a:tr>
              <a:tr h="513468">
                <a:tc>
                  <a:txBody>
                    <a:bodyPr/>
                    <a:lstStyle/>
                    <a:p>
                      <a:pPr algn="r" fontAlgn="b"/>
                      <a:r>
                        <a:rPr lang="en-GB" sz="1400" u="none" strike="noStrike">
                          <a:effectLst/>
                        </a:rPr>
                        <a:t>354</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5,500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13499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10,622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5496</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35</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23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65.71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dirty="0">
                          <a:effectLst/>
                        </a:rPr>
                        <a:t>Small subset</a:t>
                      </a:r>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07979801"/>
                  </a:ext>
                </a:extLst>
              </a:tr>
              <a:tr h="513468">
                <a:tc>
                  <a:txBody>
                    <a:bodyPr/>
                    <a:lstStyle/>
                    <a:p>
                      <a:pPr algn="l" fontAlgn="b"/>
                      <a:r>
                        <a:rPr lang="en-GB" sz="1400" u="none" strike="noStrike">
                          <a:effectLst/>
                        </a:rPr>
                        <a:t>364 batch1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10,001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52000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62000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19,041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9246</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755</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534</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70.73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dirty="0">
                          <a:effectLst/>
                        </a:rPr>
                        <a:t>Small subset</a:t>
                      </a:r>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4856050"/>
                  </a:ext>
                </a:extLst>
              </a:tr>
              <a:tr h="513468">
                <a:tc>
                  <a:txBody>
                    <a:bodyPr/>
                    <a:lstStyle/>
                    <a:p>
                      <a:pPr algn="l" fontAlgn="b"/>
                      <a:r>
                        <a:rPr lang="en-GB" sz="1400" u="none" strike="noStrike">
                          <a:effectLst/>
                        </a:rPr>
                        <a:t>364 batch2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70000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79999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18,890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9618</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203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2.11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383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324</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84.60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dirty="0">
                          <a:effectLst/>
                        </a:rPr>
                        <a:t>No</a:t>
                      </a:r>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5023253"/>
                  </a:ext>
                </a:extLst>
              </a:tr>
              <a:tr h="513468">
                <a:tc>
                  <a:txBody>
                    <a:bodyPr/>
                    <a:lstStyle/>
                    <a:p>
                      <a:pPr algn="l" fontAlgn="b"/>
                      <a:r>
                        <a:rPr lang="en-GB" sz="1400" u="none" strike="noStrike">
                          <a:effectLst/>
                        </a:rPr>
                        <a:t>364 batch3</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10,001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85000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95000</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18,918</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9599</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111</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1.16</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402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352</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GB" sz="1400" u="none" strike="noStrike">
                          <a:effectLst/>
                        </a:rPr>
                        <a:t>87.56</a:t>
                      </a:r>
                      <a:endParaRPr lang="en-GB" sz="1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GB" sz="1400" u="none" strike="noStrike" dirty="0">
                          <a:effectLst/>
                        </a:rPr>
                        <a:t>No</a:t>
                      </a:r>
                      <a:endParaRPr lang="en-GB"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16516972"/>
                  </a:ext>
                </a:extLst>
              </a:tr>
            </a:tbl>
          </a:graphicData>
        </a:graphic>
      </p:graphicFrame>
    </p:spTree>
    <p:extLst>
      <p:ext uri="{BB962C8B-B14F-4D97-AF65-F5344CB8AC3E}">
        <p14:creationId xmlns:p14="http://schemas.microsoft.com/office/powerpoint/2010/main" val="1432084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E800-3F28-1D32-B33F-B2D328584FCB}"/>
              </a:ext>
            </a:extLst>
          </p:cNvPr>
          <p:cNvSpPr>
            <a:spLocks noGrp="1"/>
          </p:cNvSpPr>
          <p:nvPr>
            <p:ph type="title"/>
          </p:nvPr>
        </p:nvSpPr>
        <p:spPr/>
        <p:txBody>
          <a:bodyPr/>
          <a:lstStyle/>
          <a:p>
            <a:r>
              <a:rPr lang="en-GB" dirty="0"/>
              <a:t>2D-FFT + CNN?</a:t>
            </a:r>
          </a:p>
        </p:txBody>
      </p:sp>
      <p:sp>
        <p:nvSpPr>
          <p:cNvPr id="3" name="Content Placeholder 2">
            <a:extLst>
              <a:ext uri="{FF2B5EF4-FFF2-40B4-BE49-F238E27FC236}">
                <a16:creationId xmlns:a16="http://schemas.microsoft.com/office/drawing/2014/main" id="{1C930E2A-C3CD-6683-5BFB-56DAEF266737}"/>
              </a:ext>
            </a:extLst>
          </p:cNvPr>
          <p:cNvSpPr>
            <a:spLocks noGrp="1"/>
          </p:cNvSpPr>
          <p:nvPr>
            <p:ph idx="1"/>
          </p:nvPr>
        </p:nvSpPr>
        <p:spPr>
          <a:xfrm>
            <a:off x="8643486" y="1825625"/>
            <a:ext cx="2710314" cy="4351338"/>
          </a:xfrm>
        </p:spPr>
        <p:txBody>
          <a:bodyPr/>
          <a:lstStyle/>
          <a:p>
            <a:r>
              <a:rPr lang="en-GB" dirty="0"/>
              <a:t>Clean Crib</a:t>
            </a:r>
          </a:p>
        </p:txBody>
      </p:sp>
      <p:pic>
        <p:nvPicPr>
          <p:cNvPr id="5" name="Picture 4" descr="A picture containing graphical user interface&#10;&#10;Description automatically generated">
            <a:extLst>
              <a:ext uri="{FF2B5EF4-FFF2-40B4-BE49-F238E27FC236}">
                <a16:creationId xmlns:a16="http://schemas.microsoft.com/office/drawing/2014/main" id="{032895CE-9AFE-E27C-6B0B-6B2B630760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626" y="1509601"/>
            <a:ext cx="7583317" cy="5112579"/>
          </a:xfrm>
          <a:prstGeom prst="rect">
            <a:avLst/>
          </a:prstGeom>
        </p:spPr>
      </p:pic>
    </p:spTree>
    <p:extLst>
      <p:ext uri="{BB962C8B-B14F-4D97-AF65-F5344CB8AC3E}">
        <p14:creationId xmlns:p14="http://schemas.microsoft.com/office/powerpoint/2010/main" val="3677523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E800-3F28-1D32-B33F-B2D328584FCB}"/>
              </a:ext>
            </a:extLst>
          </p:cNvPr>
          <p:cNvSpPr>
            <a:spLocks noGrp="1"/>
          </p:cNvSpPr>
          <p:nvPr>
            <p:ph type="title"/>
          </p:nvPr>
        </p:nvSpPr>
        <p:spPr/>
        <p:txBody>
          <a:bodyPr/>
          <a:lstStyle/>
          <a:p>
            <a:r>
              <a:rPr lang="en-GB" dirty="0"/>
              <a:t>2D-FFT + CNN?</a:t>
            </a:r>
          </a:p>
        </p:txBody>
      </p:sp>
      <p:sp>
        <p:nvSpPr>
          <p:cNvPr id="3" name="Content Placeholder 2">
            <a:extLst>
              <a:ext uri="{FF2B5EF4-FFF2-40B4-BE49-F238E27FC236}">
                <a16:creationId xmlns:a16="http://schemas.microsoft.com/office/drawing/2014/main" id="{1C930E2A-C3CD-6683-5BFB-56DAEF266737}"/>
              </a:ext>
            </a:extLst>
          </p:cNvPr>
          <p:cNvSpPr>
            <a:spLocks noGrp="1"/>
          </p:cNvSpPr>
          <p:nvPr>
            <p:ph idx="1"/>
          </p:nvPr>
        </p:nvSpPr>
        <p:spPr>
          <a:xfrm>
            <a:off x="8643486" y="1825625"/>
            <a:ext cx="2710314" cy="4351338"/>
          </a:xfrm>
        </p:spPr>
        <p:txBody>
          <a:bodyPr/>
          <a:lstStyle/>
          <a:p>
            <a:r>
              <a:rPr lang="en-GB" dirty="0"/>
              <a:t>Clean with vegetation</a:t>
            </a:r>
          </a:p>
        </p:txBody>
      </p:sp>
      <p:pic>
        <p:nvPicPr>
          <p:cNvPr id="6" name="Picture 5" descr="A picture containing graphical user interface&#10;&#10;Description automatically generated">
            <a:extLst>
              <a:ext uri="{FF2B5EF4-FFF2-40B4-BE49-F238E27FC236}">
                <a16:creationId xmlns:a16="http://schemas.microsoft.com/office/drawing/2014/main" id="{43C84E91-E205-B611-D385-516D02C4B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519227"/>
            <a:ext cx="7410651" cy="4996170"/>
          </a:xfrm>
          <a:prstGeom prst="rect">
            <a:avLst/>
          </a:prstGeom>
        </p:spPr>
      </p:pic>
    </p:spTree>
    <p:extLst>
      <p:ext uri="{BB962C8B-B14F-4D97-AF65-F5344CB8AC3E}">
        <p14:creationId xmlns:p14="http://schemas.microsoft.com/office/powerpoint/2010/main" val="3449930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E800-3F28-1D32-B33F-B2D328584FCB}"/>
              </a:ext>
            </a:extLst>
          </p:cNvPr>
          <p:cNvSpPr>
            <a:spLocks noGrp="1"/>
          </p:cNvSpPr>
          <p:nvPr>
            <p:ph type="title"/>
          </p:nvPr>
        </p:nvSpPr>
        <p:spPr/>
        <p:txBody>
          <a:bodyPr/>
          <a:lstStyle/>
          <a:p>
            <a:r>
              <a:rPr lang="en-GB" dirty="0"/>
              <a:t>2D-FFT + CNN?</a:t>
            </a:r>
          </a:p>
        </p:txBody>
      </p:sp>
      <p:sp>
        <p:nvSpPr>
          <p:cNvPr id="3" name="Content Placeholder 2">
            <a:extLst>
              <a:ext uri="{FF2B5EF4-FFF2-40B4-BE49-F238E27FC236}">
                <a16:creationId xmlns:a16="http://schemas.microsoft.com/office/drawing/2014/main" id="{1C930E2A-C3CD-6683-5BFB-56DAEF266737}"/>
              </a:ext>
            </a:extLst>
          </p:cNvPr>
          <p:cNvSpPr>
            <a:spLocks noGrp="1"/>
          </p:cNvSpPr>
          <p:nvPr>
            <p:ph idx="1"/>
          </p:nvPr>
        </p:nvSpPr>
        <p:spPr>
          <a:xfrm>
            <a:off x="8643486" y="1825625"/>
            <a:ext cx="2710314" cy="4351338"/>
          </a:xfrm>
        </p:spPr>
        <p:txBody>
          <a:bodyPr/>
          <a:lstStyle/>
          <a:p>
            <a:r>
              <a:rPr lang="en-GB" dirty="0"/>
              <a:t>Clean</a:t>
            </a:r>
          </a:p>
        </p:txBody>
      </p:sp>
      <p:pic>
        <p:nvPicPr>
          <p:cNvPr id="5" name="Picture 4" descr="A picture containing graphical user interface&#10;&#10;Description automatically generated">
            <a:extLst>
              <a:ext uri="{FF2B5EF4-FFF2-40B4-BE49-F238E27FC236}">
                <a16:creationId xmlns:a16="http://schemas.microsoft.com/office/drawing/2014/main" id="{40365BEA-92B4-2F99-34B1-2A2E8F861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61476"/>
            <a:ext cx="7294185" cy="4917650"/>
          </a:xfrm>
          <a:prstGeom prst="rect">
            <a:avLst/>
          </a:prstGeom>
        </p:spPr>
      </p:pic>
    </p:spTree>
    <p:extLst>
      <p:ext uri="{BB962C8B-B14F-4D97-AF65-F5344CB8AC3E}">
        <p14:creationId xmlns:p14="http://schemas.microsoft.com/office/powerpoint/2010/main" val="579775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BFD4-C526-9575-11EF-6A7530787A66}"/>
              </a:ext>
            </a:extLst>
          </p:cNvPr>
          <p:cNvSpPr>
            <a:spLocks noGrp="1"/>
          </p:cNvSpPr>
          <p:nvPr>
            <p:ph type="title"/>
          </p:nvPr>
        </p:nvSpPr>
        <p:spPr/>
        <p:txBody>
          <a:bodyPr/>
          <a:lstStyle/>
          <a:p>
            <a:r>
              <a:rPr lang="en-GB" dirty="0"/>
              <a:t>2D-FFT + CNN?</a:t>
            </a:r>
          </a:p>
        </p:txBody>
      </p:sp>
      <p:sp>
        <p:nvSpPr>
          <p:cNvPr id="3" name="Content Placeholder 2">
            <a:extLst>
              <a:ext uri="{FF2B5EF4-FFF2-40B4-BE49-F238E27FC236}">
                <a16:creationId xmlns:a16="http://schemas.microsoft.com/office/drawing/2014/main" id="{3416C491-D656-B9F1-F131-F276F0601CB3}"/>
              </a:ext>
            </a:extLst>
          </p:cNvPr>
          <p:cNvSpPr>
            <a:spLocks noGrp="1"/>
          </p:cNvSpPr>
          <p:nvPr>
            <p:ph idx="1"/>
          </p:nvPr>
        </p:nvSpPr>
        <p:spPr>
          <a:xfrm>
            <a:off x="8876580" y="1825625"/>
            <a:ext cx="2477219" cy="4351338"/>
          </a:xfrm>
        </p:spPr>
        <p:txBody>
          <a:bodyPr/>
          <a:lstStyle/>
          <a:p>
            <a:r>
              <a:rPr lang="en-GB" dirty="0"/>
              <a:t>Muddy</a:t>
            </a:r>
          </a:p>
        </p:txBody>
      </p:sp>
      <p:pic>
        <p:nvPicPr>
          <p:cNvPr id="5" name="Picture 4" descr="Graphical user interface&#10;&#10;Description automatically generated with medium confidence">
            <a:extLst>
              <a:ext uri="{FF2B5EF4-FFF2-40B4-BE49-F238E27FC236}">
                <a16:creationId xmlns:a16="http://schemas.microsoft.com/office/drawing/2014/main" id="{54A4A898-9E14-4F09-F905-E00A33426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533" y="1490352"/>
            <a:ext cx="8014958" cy="5403586"/>
          </a:xfrm>
          <a:prstGeom prst="rect">
            <a:avLst/>
          </a:prstGeom>
        </p:spPr>
      </p:pic>
    </p:spTree>
    <p:extLst>
      <p:ext uri="{BB962C8B-B14F-4D97-AF65-F5344CB8AC3E}">
        <p14:creationId xmlns:p14="http://schemas.microsoft.com/office/powerpoint/2010/main" val="3972599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BFD4-C526-9575-11EF-6A7530787A66}"/>
              </a:ext>
            </a:extLst>
          </p:cNvPr>
          <p:cNvSpPr>
            <a:spLocks noGrp="1"/>
          </p:cNvSpPr>
          <p:nvPr>
            <p:ph type="title"/>
          </p:nvPr>
        </p:nvSpPr>
        <p:spPr/>
        <p:txBody>
          <a:bodyPr/>
          <a:lstStyle/>
          <a:p>
            <a:r>
              <a:rPr lang="en-GB" dirty="0"/>
              <a:t>2D-FFT + CNN?</a:t>
            </a:r>
          </a:p>
        </p:txBody>
      </p:sp>
      <p:sp>
        <p:nvSpPr>
          <p:cNvPr id="3" name="Content Placeholder 2">
            <a:extLst>
              <a:ext uri="{FF2B5EF4-FFF2-40B4-BE49-F238E27FC236}">
                <a16:creationId xmlns:a16="http://schemas.microsoft.com/office/drawing/2014/main" id="{3416C491-D656-B9F1-F131-F276F0601CB3}"/>
              </a:ext>
            </a:extLst>
          </p:cNvPr>
          <p:cNvSpPr>
            <a:spLocks noGrp="1"/>
          </p:cNvSpPr>
          <p:nvPr>
            <p:ph idx="1"/>
          </p:nvPr>
        </p:nvSpPr>
        <p:spPr>
          <a:xfrm>
            <a:off x="8876580" y="1825625"/>
            <a:ext cx="2477219" cy="4351338"/>
          </a:xfrm>
        </p:spPr>
        <p:txBody>
          <a:bodyPr/>
          <a:lstStyle/>
          <a:p>
            <a:r>
              <a:rPr lang="en-GB" dirty="0"/>
              <a:t>Muddy</a:t>
            </a:r>
          </a:p>
        </p:txBody>
      </p:sp>
      <p:pic>
        <p:nvPicPr>
          <p:cNvPr id="6" name="Picture 5" descr="Graphical user interface&#10;&#10;Description automatically generated with low confidence">
            <a:extLst>
              <a:ext uri="{FF2B5EF4-FFF2-40B4-BE49-F238E27FC236}">
                <a16:creationId xmlns:a16="http://schemas.microsoft.com/office/drawing/2014/main" id="{E8AA809D-8A32-7A3F-E3C8-730A15155F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224" y="1509602"/>
            <a:ext cx="7846356" cy="5289917"/>
          </a:xfrm>
          <a:prstGeom prst="rect">
            <a:avLst/>
          </a:prstGeom>
        </p:spPr>
      </p:pic>
    </p:spTree>
    <p:extLst>
      <p:ext uri="{BB962C8B-B14F-4D97-AF65-F5344CB8AC3E}">
        <p14:creationId xmlns:p14="http://schemas.microsoft.com/office/powerpoint/2010/main" val="479500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CBFD4-C526-9575-11EF-6A7530787A66}"/>
              </a:ext>
            </a:extLst>
          </p:cNvPr>
          <p:cNvSpPr>
            <a:spLocks noGrp="1"/>
          </p:cNvSpPr>
          <p:nvPr>
            <p:ph type="title"/>
          </p:nvPr>
        </p:nvSpPr>
        <p:spPr/>
        <p:txBody>
          <a:bodyPr/>
          <a:lstStyle/>
          <a:p>
            <a:r>
              <a:rPr lang="en-GB" dirty="0"/>
              <a:t>2D-FFT + CNN?</a:t>
            </a:r>
          </a:p>
        </p:txBody>
      </p:sp>
      <p:sp>
        <p:nvSpPr>
          <p:cNvPr id="3" name="Content Placeholder 2">
            <a:extLst>
              <a:ext uri="{FF2B5EF4-FFF2-40B4-BE49-F238E27FC236}">
                <a16:creationId xmlns:a16="http://schemas.microsoft.com/office/drawing/2014/main" id="{3416C491-D656-B9F1-F131-F276F0601CB3}"/>
              </a:ext>
            </a:extLst>
          </p:cNvPr>
          <p:cNvSpPr>
            <a:spLocks noGrp="1"/>
          </p:cNvSpPr>
          <p:nvPr>
            <p:ph idx="1"/>
          </p:nvPr>
        </p:nvSpPr>
        <p:spPr>
          <a:xfrm>
            <a:off x="8876580" y="1825625"/>
            <a:ext cx="2477219" cy="4351338"/>
          </a:xfrm>
        </p:spPr>
        <p:txBody>
          <a:bodyPr/>
          <a:lstStyle/>
          <a:p>
            <a:r>
              <a:rPr lang="en-GB" dirty="0"/>
              <a:t>Muddy</a:t>
            </a:r>
          </a:p>
        </p:txBody>
      </p:sp>
      <p:pic>
        <p:nvPicPr>
          <p:cNvPr id="5" name="Picture 4" descr="A picture containing calendar&#10;&#10;Description automatically generated">
            <a:extLst>
              <a:ext uri="{FF2B5EF4-FFF2-40B4-BE49-F238E27FC236}">
                <a16:creationId xmlns:a16="http://schemas.microsoft.com/office/drawing/2014/main" id="{5E01A300-9277-F00D-742A-4F16714E6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345972"/>
            <a:ext cx="7795661" cy="5255739"/>
          </a:xfrm>
          <a:prstGeom prst="rect">
            <a:avLst/>
          </a:prstGeom>
        </p:spPr>
      </p:pic>
    </p:spTree>
    <p:extLst>
      <p:ext uri="{BB962C8B-B14F-4D97-AF65-F5344CB8AC3E}">
        <p14:creationId xmlns:p14="http://schemas.microsoft.com/office/powerpoint/2010/main" val="264786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1DE6-1656-4BE6-AA8C-CF49687A7A1F}"/>
              </a:ext>
            </a:extLst>
          </p:cNvPr>
          <p:cNvSpPr>
            <a:spLocks noGrp="1"/>
          </p:cNvSpPr>
          <p:nvPr>
            <p:ph type="title"/>
          </p:nvPr>
        </p:nvSpPr>
        <p:spPr/>
        <p:txBody>
          <a:bodyPr/>
          <a:lstStyle/>
          <a:p>
            <a:r>
              <a:rPr lang="en-GB" dirty="0"/>
              <a:t>Stitching</a:t>
            </a:r>
          </a:p>
        </p:txBody>
      </p:sp>
      <p:sp>
        <p:nvSpPr>
          <p:cNvPr id="3" name="Content Placeholder 2">
            <a:extLst>
              <a:ext uri="{FF2B5EF4-FFF2-40B4-BE49-F238E27FC236}">
                <a16:creationId xmlns:a16="http://schemas.microsoft.com/office/drawing/2014/main" id="{5762C1AB-4365-4FD3-BDE7-64B04B167FD0}"/>
              </a:ext>
            </a:extLst>
          </p:cNvPr>
          <p:cNvSpPr>
            <a:spLocks noGrp="1"/>
          </p:cNvSpPr>
          <p:nvPr>
            <p:ph idx="1"/>
          </p:nvPr>
        </p:nvSpPr>
        <p:spPr>
          <a:xfrm>
            <a:off x="635267" y="5900285"/>
            <a:ext cx="11352054" cy="935005"/>
          </a:xfrm>
        </p:spPr>
        <p:txBody>
          <a:bodyPr>
            <a:normAutofit/>
          </a:bodyPr>
          <a:lstStyle/>
          <a:p>
            <a:r>
              <a:rPr lang="en-GB" dirty="0"/>
              <a:t>Contrast enhancement to improve the poor illustration of the raw image.</a:t>
            </a:r>
          </a:p>
        </p:txBody>
      </p:sp>
      <p:pic>
        <p:nvPicPr>
          <p:cNvPr id="8" name="Picture 7" descr="A picture containing text, electronics&#10;&#10;Description automatically generated">
            <a:extLst>
              <a:ext uri="{FF2B5EF4-FFF2-40B4-BE49-F238E27FC236}">
                <a16:creationId xmlns:a16="http://schemas.microsoft.com/office/drawing/2014/main" id="{28324785-D7EC-4A34-8EF1-38A7F6A48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395" y="1347537"/>
            <a:ext cx="9817129" cy="4351338"/>
          </a:xfrm>
          <a:prstGeom prst="rect">
            <a:avLst/>
          </a:prstGeom>
        </p:spPr>
      </p:pic>
    </p:spTree>
    <p:extLst>
      <p:ext uri="{BB962C8B-B14F-4D97-AF65-F5344CB8AC3E}">
        <p14:creationId xmlns:p14="http://schemas.microsoft.com/office/powerpoint/2010/main" val="22372233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EE3B-24A7-4236-98B4-FCF79F48D26A}"/>
              </a:ext>
            </a:extLst>
          </p:cNvPr>
          <p:cNvSpPr>
            <a:spLocks noGrp="1"/>
          </p:cNvSpPr>
          <p:nvPr>
            <p:ph type="title"/>
          </p:nvPr>
        </p:nvSpPr>
        <p:spPr/>
        <p:txBody>
          <a:bodyPr/>
          <a:lstStyle/>
          <a:p>
            <a:r>
              <a:rPr lang="en-GB" dirty="0"/>
              <a:t>Further Work</a:t>
            </a:r>
          </a:p>
        </p:txBody>
      </p:sp>
      <p:sp>
        <p:nvSpPr>
          <p:cNvPr id="4" name="Content Placeholder 2">
            <a:extLst>
              <a:ext uri="{FF2B5EF4-FFF2-40B4-BE49-F238E27FC236}">
                <a16:creationId xmlns:a16="http://schemas.microsoft.com/office/drawing/2014/main" id="{556C2B01-961D-4824-A968-4A251F8EEA58}"/>
              </a:ext>
            </a:extLst>
          </p:cNvPr>
          <p:cNvSpPr>
            <a:spLocks noGrp="1"/>
          </p:cNvSpPr>
          <p:nvPr>
            <p:ph idx="1"/>
          </p:nvPr>
        </p:nvSpPr>
        <p:spPr>
          <a:xfrm>
            <a:off x="1038225" y="1825624"/>
            <a:ext cx="10646315" cy="4351338"/>
          </a:xfrm>
        </p:spPr>
        <p:txBody>
          <a:bodyPr>
            <a:normAutofit/>
          </a:bodyPr>
          <a:lstStyle/>
          <a:p>
            <a:r>
              <a:rPr lang="en-GB" dirty="0"/>
              <a:t>Ranking for each crib?</a:t>
            </a:r>
          </a:p>
          <a:p>
            <a:r>
              <a:rPr lang="en-GB" dirty="0"/>
              <a:t>Improve quality of the training data.</a:t>
            </a:r>
          </a:p>
          <a:p>
            <a:r>
              <a:rPr lang="en-GB" dirty="0"/>
              <a:t>Include Rio Tinto muddy spots images into the Training data.</a:t>
            </a:r>
          </a:p>
          <a:p>
            <a:r>
              <a:rPr lang="en-GB" dirty="0"/>
              <a:t>Investigate 2D-FFT+CNN performance.</a:t>
            </a:r>
          </a:p>
          <a:p>
            <a:endParaRPr lang="en-GB" dirty="0"/>
          </a:p>
        </p:txBody>
      </p:sp>
    </p:spTree>
    <p:extLst>
      <p:ext uri="{BB962C8B-B14F-4D97-AF65-F5344CB8AC3E}">
        <p14:creationId xmlns:p14="http://schemas.microsoft.com/office/powerpoint/2010/main" val="256696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988C-C05B-45CF-A1FD-2AAF578EA10D}"/>
              </a:ext>
            </a:extLst>
          </p:cNvPr>
          <p:cNvSpPr>
            <a:spLocks noGrp="1"/>
          </p:cNvSpPr>
          <p:nvPr>
            <p:ph type="title"/>
          </p:nvPr>
        </p:nvSpPr>
        <p:spPr>
          <a:xfrm>
            <a:off x="779646" y="2607811"/>
            <a:ext cx="10712918" cy="1325563"/>
          </a:xfrm>
        </p:spPr>
        <p:txBody>
          <a:bodyPr>
            <a:normAutofit/>
          </a:bodyPr>
          <a:lstStyle/>
          <a:p>
            <a:pPr algn="ctr"/>
            <a:r>
              <a:rPr lang="en-GB" sz="8800" dirty="0">
                <a:solidFill>
                  <a:srgbClr val="0070C0"/>
                </a:solidFill>
              </a:rPr>
              <a:t>Questions?</a:t>
            </a:r>
          </a:p>
        </p:txBody>
      </p:sp>
    </p:spTree>
    <p:extLst>
      <p:ext uri="{BB962C8B-B14F-4D97-AF65-F5344CB8AC3E}">
        <p14:creationId xmlns:p14="http://schemas.microsoft.com/office/powerpoint/2010/main" val="1491904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4CC97-C027-4824-86EE-AFC4949F12A7}"/>
              </a:ext>
            </a:extLst>
          </p:cNvPr>
          <p:cNvSpPr>
            <a:spLocks noGrp="1"/>
          </p:cNvSpPr>
          <p:nvPr>
            <p:ph type="title"/>
          </p:nvPr>
        </p:nvSpPr>
        <p:spPr/>
        <p:txBody>
          <a:bodyPr/>
          <a:lstStyle/>
          <a:p>
            <a:r>
              <a:rPr lang="en-GB" dirty="0"/>
              <a:t>Stitching</a:t>
            </a:r>
          </a:p>
        </p:txBody>
      </p:sp>
      <p:sp>
        <p:nvSpPr>
          <p:cNvPr id="3" name="Content Placeholder 2">
            <a:extLst>
              <a:ext uri="{FF2B5EF4-FFF2-40B4-BE49-F238E27FC236}">
                <a16:creationId xmlns:a16="http://schemas.microsoft.com/office/drawing/2014/main" id="{3B1FB02B-0537-46D2-B76D-E0F4D4F8C1E6}"/>
              </a:ext>
            </a:extLst>
          </p:cNvPr>
          <p:cNvSpPr>
            <a:spLocks noGrp="1"/>
          </p:cNvSpPr>
          <p:nvPr>
            <p:ph idx="1"/>
          </p:nvPr>
        </p:nvSpPr>
        <p:spPr>
          <a:xfrm>
            <a:off x="917087" y="5618797"/>
            <a:ext cx="10363721" cy="1239203"/>
          </a:xfrm>
        </p:spPr>
        <p:txBody>
          <a:bodyPr>
            <a:normAutofit/>
          </a:bodyPr>
          <a:lstStyle/>
          <a:p>
            <a:r>
              <a:rPr lang="en-GB" dirty="0"/>
              <a:t>Camera 1 and 2 are stitched at rail centre point</a:t>
            </a:r>
          </a:p>
        </p:txBody>
      </p:sp>
      <p:pic>
        <p:nvPicPr>
          <p:cNvPr id="5" name="Picture 4" descr="Graphical user interface&#10;&#10;Description automatically generated">
            <a:extLst>
              <a:ext uri="{FF2B5EF4-FFF2-40B4-BE49-F238E27FC236}">
                <a16:creationId xmlns:a16="http://schemas.microsoft.com/office/drawing/2014/main" id="{EE533A3F-8D25-445E-BD51-1EA709948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087" y="1317959"/>
            <a:ext cx="4976817" cy="422208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6921B99F-2E39-495D-AE65-DA59E806C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790" y="1330051"/>
            <a:ext cx="5904273" cy="4222081"/>
          </a:xfrm>
          <a:prstGeom prst="rect">
            <a:avLst/>
          </a:prstGeom>
        </p:spPr>
      </p:pic>
    </p:spTree>
    <p:extLst>
      <p:ext uri="{BB962C8B-B14F-4D97-AF65-F5344CB8AC3E}">
        <p14:creationId xmlns:p14="http://schemas.microsoft.com/office/powerpoint/2010/main" val="1064518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8C8C-81D9-424E-8969-FC8B6782C837}"/>
              </a:ext>
            </a:extLst>
          </p:cNvPr>
          <p:cNvSpPr>
            <a:spLocks noGrp="1"/>
          </p:cNvSpPr>
          <p:nvPr>
            <p:ph type="title"/>
          </p:nvPr>
        </p:nvSpPr>
        <p:spPr/>
        <p:txBody>
          <a:bodyPr/>
          <a:lstStyle/>
          <a:p>
            <a:r>
              <a:rPr lang="en-GB" dirty="0"/>
              <a:t>Stitching</a:t>
            </a:r>
          </a:p>
        </p:txBody>
      </p:sp>
      <p:sp>
        <p:nvSpPr>
          <p:cNvPr id="3" name="Content Placeholder 2">
            <a:extLst>
              <a:ext uri="{FF2B5EF4-FFF2-40B4-BE49-F238E27FC236}">
                <a16:creationId xmlns:a16="http://schemas.microsoft.com/office/drawing/2014/main" id="{F4D879A7-7C77-4F0C-9CF7-FF44FFEBB88E}"/>
              </a:ext>
            </a:extLst>
          </p:cNvPr>
          <p:cNvSpPr>
            <a:spLocks noGrp="1"/>
          </p:cNvSpPr>
          <p:nvPr>
            <p:ph idx="1"/>
          </p:nvPr>
        </p:nvSpPr>
        <p:spPr>
          <a:xfrm>
            <a:off x="731520" y="5794408"/>
            <a:ext cx="10622280" cy="469182"/>
          </a:xfrm>
        </p:spPr>
        <p:txBody>
          <a:bodyPr>
            <a:normAutofit lnSpcReduction="10000"/>
          </a:bodyPr>
          <a:lstStyle/>
          <a:p>
            <a:r>
              <a:rPr lang="en-GB" dirty="0"/>
              <a:t>The middle joint point has to be derived manually.</a:t>
            </a:r>
          </a:p>
        </p:txBody>
      </p:sp>
      <p:pic>
        <p:nvPicPr>
          <p:cNvPr id="6" name="Picture 5" descr="A picture containing text, tree, black, old&#10;&#10;Description automatically generated">
            <a:extLst>
              <a:ext uri="{FF2B5EF4-FFF2-40B4-BE49-F238E27FC236}">
                <a16:creationId xmlns:a16="http://schemas.microsoft.com/office/drawing/2014/main" id="{EC8B25F1-9B79-4B71-87B1-EE369511F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486191"/>
            <a:ext cx="10779493" cy="4238539"/>
          </a:xfrm>
          <a:prstGeom prst="rect">
            <a:avLst/>
          </a:prstGeom>
        </p:spPr>
      </p:pic>
    </p:spTree>
    <p:extLst>
      <p:ext uri="{BB962C8B-B14F-4D97-AF65-F5344CB8AC3E}">
        <p14:creationId xmlns:p14="http://schemas.microsoft.com/office/powerpoint/2010/main" val="313072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1AA-995D-4016-BD55-26AB161E4704}"/>
              </a:ext>
            </a:extLst>
          </p:cNvPr>
          <p:cNvSpPr>
            <a:spLocks noGrp="1"/>
          </p:cNvSpPr>
          <p:nvPr>
            <p:ph type="title"/>
          </p:nvPr>
        </p:nvSpPr>
        <p:spPr/>
        <p:txBody>
          <a:bodyPr/>
          <a:lstStyle/>
          <a:p>
            <a:r>
              <a:rPr lang="en-GB" dirty="0"/>
              <a:t>Stitching</a:t>
            </a:r>
          </a:p>
        </p:txBody>
      </p:sp>
      <p:sp>
        <p:nvSpPr>
          <p:cNvPr id="3" name="Content Placeholder 2">
            <a:extLst>
              <a:ext uri="{FF2B5EF4-FFF2-40B4-BE49-F238E27FC236}">
                <a16:creationId xmlns:a16="http://schemas.microsoft.com/office/drawing/2014/main" id="{ABF69825-59AD-45D7-8797-75C02DED349C}"/>
              </a:ext>
            </a:extLst>
          </p:cNvPr>
          <p:cNvSpPr>
            <a:spLocks noGrp="1"/>
          </p:cNvSpPr>
          <p:nvPr>
            <p:ph idx="1"/>
          </p:nvPr>
        </p:nvSpPr>
        <p:spPr>
          <a:xfrm>
            <a:off x="838200" y="5409397"/>
            <a:ext cx="10515600" cy="1083478"/>
          </a:xfrm>
        </p:spPr>
        <p:txBody>
          <a:bodyPr>
            <a:normAutofit fontScale="92500" lnSpcReduction="20000"/>
          </a:bodyPr>
          <a:lstStyle/>
          <a:p>
            <a:r>
              <a:rPr lang="en-GB" dirty="0"/>
              <a:t>Middle joint point suffers fluctuation due to vibration and curve turns.</a:t>
            </a:r>
          </a:p>
          <a:p>
            <a:r>
              <a:rPr lang="en-GB" dirty="0"/>
              <a:t>To investigate: the relation between the rail centre points and middle joint point.</a:t>
            </a:r>
          </a:p>
        </p:txBody>
      </p:sp>
      <p:pic>
        <p:nvPicPr>
          <p:cNvPr id="6" name="Picture 5" descr="A picture containing text, tree, black, cabinet&#10;&#10;Description automatically generated">
            <a:extLst>
              <a:ext uri="{FF2B5EF4-FFF2-40B4-BE49-F238E27FC236}">
                <a16:creationId xmlns:a16="http://schemas.microsoft.com/office/drawing/2014/main" id="{0C1B0CE1-0885-4404-AA8A-536D6656E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284" y="1440492"/>
            <a:ext cx="8948286" cy="3977016"/>
          </a:xfrm>
          <a:prstGeom prst="rect">
            <a:avLst/>
          </a:prstGeom>
        </p:spPr>
      </p:pic>
    </p:spTree>
    <p:extLst>
      <p:ext uri="{BB962C8B-B14F-4D97-AF65-F5344CB8AC3E}">
        <p14:creationId xmlns:p14="http://schemas.microsoft.com/office/powerpoint/2010/main" val="2984531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l="-32000" r="-3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3F24-7066-4E59-81A7-2B84DC22407C}"/>
              </a:ext>
            </a:extLst>
          </p:cNvPr>
          <p:cNvSpPr>
            <a:spLocks noGrp="1"/>
          </p:cNvSpPr>
          <p:nvPr>
            <p:ph type="title"/>
          </p:nvPr>
        </p:nvSpPr>
        <p:spPr/>
        <p:txBody>
          <a:bodyPr/>
          <a:lstStyle/>
          <a:p>
            <a:r>
              <a:rPr lang="en-GB" dirty="0"/>
              <a:t>Locating Sleepers</a:t>
            </a:r>
          </a:p>
        </p:txBody>
      </p:sp>
      <p:sp>
        <p:nvSpPr>
          <p:cNvPr id="3" name="Content Placeholder 2">
            <a:extLst>
              <a:ext uri="{FF2B5EF4-FFF2-40B4-BE49-F238E27FC236}">
                <a16:creationId xmlns:a16="http://schemas.microsoft.com/office/drawing/2014/main" id="{F043A72D-8500-4853-9C0D-A0087B56FEC8}"/>
              </a:ext>
            </a:extLst>
          </p:cNvPr>
          <p:cNvSpPr>
            <a:spLocks noGrp="1"/>
          </p:cNvSpPr>
          <p:nvPr>
            <p:ph idx="1"/>
          </p:nvPr>
        </p:nvSpPr>
        <p:spPr>
          <a:xfrm>
            <a:off x="9009246" y="1428173"/>
            <a:ext cx="2450431" cy="4001654"/>
          </a:xfrm>
        </p:spPr>
        <p:txBody>
          <a:bodyPr>
            <a:normAutofit fontScale="85000" lnSpcReduction="20000"/>
          </a:bodyPr>
          <a:lstStyle/>
          <a:p>
            <a:r>
              <a:rPr lang="en-GB" dirty="0"/>
              <a:t>Stacking columns between two rails.</a:t>
            </a:r>
          </a:p>
          <a:p>
            <a:r>
              <a:rPr lang="en-GB" dirty="0"/>
              <a:t>The consistent brightness of sleepers VS the random fluctuation of ballast intensity.</a:t>
            </a:r>
          </a:p>
          <a:p>
            <a:r>
              <a:rPr lang="en-GB" dirty="0" err="1"/>
              <a:t>Tophat</a:t>
            </a:r>
            <a:r>
              <a:rPr lang="en-GB" dirty="0"/>
              <a:t> filtering to locate the centres</a:t>
            </a:r>
          </a:p>
        </p:txBody>
      </p:sp>
      <p:pic>
        <p:nvPicPr>
          <p:cNvPr id="6" name="Picture 5" descr="A picture containing chart&#10;&#10;Description automatically generated">
            <a:extLst>
              <a:ext uri="{FF2B5EF4-FFF2-40B4-BE49-F238E27FC236}">
                <a16:creationId xmlns:a16="http://schemas.microsoft.com/office/drawing/2014/main" id="{D29FA710-CDF3-412C-A16E-B91FABE92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62" y="1428173"/>
            <a:ext cx="8277726" cy="4086605"/>
          </a:xfrm>
          <a:prstGeom prst="rect">
            <a:avLst/>
          </a:prstGeom>
        </p:spPr>
      </p:pic>
    </p:spTree>
    <p:extLst>
      <p:ext uri="{BB962C8B-B14F-4D97-AF65-F5344CB8AC3E}">
        <p14:creationId xmlns:p14="http://schemas.microsoft.com/office/powerpoint/2010/main" val="1039228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1539</Words>
  <Application>Microsoft Office PowerPoint</Application>
  <PresentationFormat>Widescreen</PresentationFormat>
  <Paragraphs>307</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Automatic Identification of Mudspot Areas from Railroad Linescan Images with CNN</vt:lpstr>
      <vt:lpstr>Workflow</vt:lpstr>
      <vt:lpstr>Locating Rails</vt:lpstr>
      <vt:lpstr>Locating Rails</vt:lpstr>
      <vt:lpstr>Stitching</vt:lpstr>
      <vt:lpstr>Stitching</vt:lpstr>
      <vt:lpstr>Stitching</vt:lpstr>
      <vt:lpstr>Stitching</vt:lpstr>
      <vt:lpstr>Locating Sleepers</vt:lpstr>
      <vt:lpstr>Locating Sleepers</vt:lpstr>
      <vt:lpstr>Locating Sleepers</vt:lpstr>
      <vt:lpstr>Locating Sleepers</vt:lpstr>
      <vt:lpstr>Crib Counting</vt:lpstr>
      <vt:lpstr>Crib Counting</vt:lpstr>
      <vt:lpstr>Crib Counting</vt:lpstr>
      <vt:lpstr>Crib Counting</vt:lpstr>
      <vt:lpstr>Extracting Cribs</vt:lpstr>
      <vt:lpstr>Segmentation into tiles with regular sizes</vt:lpstr>
      <vt:lpstr>Prepare the Training/Testing images.</vt:lpstr>
      <vt:lpstr>Prepare the Training/Testing Images</vt:lpstr>
      <vt:lpstr>CNN Structure</vt:lpstr>
      <vt:lpstr>Training/Testing Results</vt:lpstr>
      <vt:lpstr>Testing Results</vt:lpstr>
      <vt:lpstr>Testing Results</vt:lpstr>
      <vt:lpstr>Classification Value Range -30-25</vt:lpstr>
      <vt:lpstr>Classification Value Range -25-20</vt:lpstr>
      <vt:lpstr>Classification Value Range -20-15</vt:lpstr>
      <vt:lpstr>Classification Value Range -15-10</vt:lpstr>
      <vt:lpstr>Classification Value Range -10-5</vt:lpstr>
      <vt:lpstr>Classification Value Range -50</vt:lpstr>
      <vt:lpstr>Classification Value Range 05</vt:lpstr>
      <vt:lpstr>Classification Value Range 510</vt:lpstr>
      <vt:lpstr>Rio Tinto Classification Value Range -30-25</vt:lpstr>
      <vt:lpstr>Rio Tinto Classification Value Range -25-20</vt:lpstr>
      <vt:lpstr>Rio Tinto Classification Value Range -20-15</vt:lpstr>
      <vt:lpstr>Rio Tinto Classification Value Range -15-10</vt:lpstr>
      <vt:lpstr>Rio Tinto Classification Value Range -50</vt:lpstr>
      <vt:lpstr>Rio Tinto Classification Value Range 05</vt:lpstr>
      <vt:lpstr>Rio Tinto Classification Value Range 510</vt:lpstr>
      <vt:lpstr>Crib Image Size (Track Gauges)</vt:lpstr>
      <vt:lpstr>Crib Image Intensity Equalisation (Rio Tinto)</vt:lpstr>
      <vt:lpstr>Crib Classifications</vt:lpstr>
      <vt:lpstr>Crib Classification Results</vt:lpstr>
      <vt:lpstr>2D-FFT + CNN?</vt:lpstr>
      <vt:lpstr>2D-FFT + CNN?</vt:lpstr>
      <vt:lpstr>2D-FFT + CNN?</vt:lpstr>
      <vt:lpstr>2D-FFT + CNN?</vt:lpstr>
      <vt:lpstr>2D-FFT + CNN?</vt:lpstr>
      <vt:lpstr>2D-FFT + CNN?</vt:lpstr>
      <vt:lpstr>Further Work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Calculation of Particle Size  from Linescan Images  of Railroad Ballast</dc:title>
  <dc:creator>ZHANG Qing John</dc:creator>
  <cp:lastModifiedBy>ZHANG Qing John</cp:lastModifiedBy>
  <cp:revision>8</cp:revision>
  <dcterms:created xsi:type="dcterms:W3CDTF">2022-03-17T15:53:47Z</dcterms:created>
  <dcterms:modified xsi:type="dcterms:W3CDTF">2022-07-08T12:10:31Z</dcterms:modified>
</cp:coreProperties>
</file>